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0739512-48CD-48B5-90FC-81CD3AB47891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20DF2CF-C10A-4824-971B-5D61AFBCF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40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email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67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6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48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30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email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28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60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60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5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3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6008" y="6302326"/>
            <a:ext cx="1097280" cy="27432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1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357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142" y="6302326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10/26/21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2326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3042" y="6302326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82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cap="none" dirty="0"/>
              <a:t>Re-thinking Evaluator Competencies </a:t>
            </a:r>
            <a:br>
              <a:rPr lang="en-US" sz="3600" cap="none" dirty="0"/>
            </a:br>
            <a:r>
              <a:rPr lang="en-US" sz="3600" cap="none" dirty="0"/>
              <a:t>in an Age of Discontinuity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One Minnesotan’s View</a:t>
            </a:r>
          </a:p>
        </p:txBody>
      </p:sp>
    </p:spTree>
    <p:extLst>
      <p:ext uri="{BB962C8B-B14F-4D97-AF65-F5344CB8AC3E}">
        <p14:creationId xmlns:p14="http://schemas.microsoft.com/office/powerpoint/2010/main" val="303985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Obvious implications of the pandemic for rethinking evaluator competencies</a:t>
            </a:r>
          </a:p>
        </p:txBody>
      </p:sp>
      <p:pic>
        <p:nvPicPr>
          <p:cNvPr id="4" name="Picture 3" descr="Coronavirus: why an open future has never been more important – Open Knowledge Foundation blo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4144" y="4697759"/>
            <a:ext cx="1507992" cy="14610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208" y="2014194"/>
            <a:ext cx="6599583" cy="2683565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When people are at risk of dying, evaluation may well seem (or even be?) less important </a:t>
            </a:r>
          </a:p>
          <a:p>
            <a:r>
              <a:rPr lang="en-US" sz="3200" dirty="0"/>
              <a:t>Traditional ways of conducting evaluation simply can’t work the same way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875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Grounding for my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21630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My ardent belief: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EVERYONE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IS AN EVALUATOR</a:t>
            </a:r>
          </a:p>
          <a:p>
            <a:pPr marL="0" indent="0" algn="ctr">
              <a:buNone/>
            </a:pP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My job is to build on what exists in any setting and help to “systematize” it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Power - Handwriting image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6157" y="4407673"/>
            <a:ext cx="2441050" cy="162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29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“Free range evaluation”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037" y="1876508"/>
            <a:ext cx="7052806" cy="415853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It has been my commitment for well over 25 years to build people’s capacity to DO and USE evaluations</a:t>
            </a:r>
          </a:p>
          <a:p>
            <a:r>
              <a:rPr lang="en-US" sz="3200" dirty="0"/>
              <a:t>BUT very few funders in my context want to pay for capacity building</a:t>
            </a:r>
          </a:p>
          <a:p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They more typically support accountability and Western “science</a:t>
            </a:r>
            <a:r>
              <a:rPr lang="en-US" sz="3200" dirty="0"/>
              <a:t>”</a:t>
            </a:r>
          </a:p>
          <a:p>
            <a:endParaRPr lang="en-US" dirty="0"/>
          </a:p>
        </p:txBody>
      </p:sp>
      <p:pic>
        <p:nvPicPr>
          <p:cNvPr id="4" name="Picture 3" descr="Chicken observation: adaptations and behaviour | ingridscience.ca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1072" y="532738"/>
            <a:ext cx="1791693" cy="134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757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“training” evaluators</a:t>
            </a:r>
          </a:p>
        </p:txBody>
      </p:sp>
      <p:pic>
        <p:nvPicPr>
          <p:cNvPr id="4" name="Picture 3" descr="Pride Killer: Why Humility Always Wins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040" y="1870340"/>
            <a:ext cx="7411440" cy="407650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037" y="1871071"/>
            <a:ext cx="7076660" cy="3931920"/>
          </a:xfrm>
        </p:spPr>
        <p:txBody>
          <a:bodyPr/>
          <a:lstStyle/>
          <a:p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Enter settings with humility and an openness (eagerness) to learning </a:t>
            </a:r>
          </a:p>
          <a:p>
            <a:r>
              <a:rPr lang="en-US" sz="3200" b="1" dirty="0"/>
              <a:t>Be willing to NOT be the expert </a:t>
            </a:r>
          </a:p>
          <a:p>
            <a:pPr lvl="0">
              <a:buClr>
                <a:prstClr val="black">
                  <a:lumMod val="85000"/>
                  <a:lumOff val="15000"/>
                </a:prstClr>
              </a:buClr>
            </a:pPr>
            <a:r>
              <a:rPr lang="en-US" sz="3200" b="1" dirty="0">
                <a:solidFill>
                  <a:srgbClr val="E9B635">
                    <a:lumMod val="50000"/>
                  </a:srgbClr>
                </a:solidFill>
              </a:rPr>
              <a:t>Foster, support, and believe in evaluation capacity building</a:t>
            </a:r>
          </a:p>
          <a:p>
            <a:r>
              <a:rPr lang="en-US" sz="3200" b="1" dirty="0"/>
              <a:t>Build on the “knowledge systems” people have in place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27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suggestions about how to </a:t>
            </a:r>
            <a:br>
              <a:rPr lang="en-US" dirty="0"/>
            </a:br>
            <a:r>
              <a:rPr lang="en-US" dirty="0"/>
              <a:t>work in communities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350" y="2014194"/>
            <a:ext cx="7490129" cy="393192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Clr>
                <a:prstClr val="black">
                  <a:lumMod val="85000"/>
                  <a:lumOff val="15000"/>
                </a:prstClr>
              </a:buClr>
              <a:buFont typeface="+mj-lt"/>
              <a:buAutoNum type="arabicPeriod"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Make sure you have the support of positional leaders (or at least not opposition)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Identify/support/collaborate with </a:t>
            </a:r>
            <a:r>
              <a:rPr lang="en-US" sz="3200" b="1" dirty="0"/>
              <a:t>evaluation advocates </a:t>
            </a:r>
            <a:r>
              <a:rPr lang="en-US" sz="3200" dirty="0"/>
              <a:t>in situ (</a:t>
            </a:r>
            <a:r>
              <a:rPr lang="en-US" sz="3200" b="1" dirty="0"/>
              <a:t>do not call them</a:t>
            </a:r>
            <a:r>
              <a:rPr lang="en-US" sz="3200" dirty="0"/>
              <a:t> </a:t>
            </a:r>
            <a:r>
              <a:rPr lang="en-US" sz="3200" i="1" strike="sngStrike" dirty="0">
                <a:latin typeface="Calibri" panose="020F0502020204030204" pitchFamily="34" charset="0"/>
                <a:cs typeface="Calibri" panose="020F0502020204030204" pitchFamily="34" charset="0"/>
              </a:rPr>
              <a:t>evaluation champions</a:t>
            </a:r>
            <a:r>
              <a:rPr lang="en-US" sz="32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Develop/teach/learn from 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evaluation liaisons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: community members who learn enough about evaluation to engage others, advocate, and support the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9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key requirement: </a:t>
            </a:r>
            <a:br>
              <a:rPr lang="en-US" dirty="0"/>
            </a:br>
            <a:r>
              <a:rPr lang="en-US" dirty="0"/>
              <a:t>Commitment over the long haul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743" y="2278712"/>
            <a:ext cx="5271714" cy="3931920"/>
          </a:xfrm>
        </p:spPr>
        <p:txBody>
          <a:bodyPr/>
          <a:lstStyle/>
          <a:p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This is not how most con-tracts are written</a:t>
            </a:r>
          </a:p>
          <a:p>
            <a:r>
              <a:rPr lang="en-US" sz="3200" dirty="0"/>
              <a:t>You must be able to respond to evolving contexts/crises</a:t>
            </a:r>
          </a:p>
          <a:p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It suggests why teaching community members may be a cost-effective way to proceed</a:t>
            </a:r>
          </a:p>
          <a:p>
            <a:endParaRPr lang="en-US" dirty="0"/>
          </a:p>
        </p:txBody>
      </p:sp>
      <p:pic>
        <p:nvPicPr>
          <p:cNvPr id="4" name="Picture 3" descr="A Long Trip [Explored] - piqs.de - Bilddatenbank, Bilder kostenlos und lizenzfreie Fotos ...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2358225"/>
            <a:ext cx="2376343" cy="357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9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cap="none" dirty="0"/>
              <a:t>Rapid Response to </a:t>
            </a:r>
            <a:br>
              <a:rPr lang="en-US" sz="4000" cap="none" dirty="0"/>
            </a:br>
            <a:r>
              <a:rPr lang="en-US" sz="4000" cap="none" dirty="0"/>
              <a:t>on Multiple Ideas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This is definitely free range. . .</a:t>
            </a:r>
          </a:p>
        </p:txBody>
      </p:sp>
    </p:spTree>
    <p:extLst>
      <p:ext uri="{BB962C8B-B14F-4D97-AF65-F5344CB8AC3E}">
        <p14:creationId xmlns:p14="http://schemas.microsoft.com/office/powerpoint/2010/main" val="280404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7759" y="1431929"/>
            <a:ext cx="5428856" cy="5043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“Start where you are.  </a:t>
            </a:r>
          </a:p>
          <a:p>
            <a:pPr marL="0" indent="0">
              <a:buNone/>
            </a:pPr>
            <a:r>
              <a:rPr lang="en-US" sz="4400" dirty="0"/>
              <a:t> Use what you have. </a:t>
            </a:r>
          </a:p>
          <a:p>
            <a:pPr marL="0" indent="0">
              <a:buNone/>
            </a:pPr>
            <a:r>
              <a:rPr lang="en-US" sz="4400" dirty="0"/>
              <a:t> Do what you can.”  </a:t>
            </a:r>
          </a:p>
          <a:p>
            <a:pPr marL="0" indent="0" algn="r">
              <a:buNone/>
            </a:pPr>
            <a:r>
              <a:rPr lang="en-US" sz="4400" dirty="0"/>
              <a:t>- Arthur Ashe</a:t>
            </a:r>
          </a:p>
        </p:txBody>
      </p:sp>
      <p:pic>
        <p:nvPicPr>
          <p:cNvPr id="7" name="Picture 6" descr="Life is as beautiful as you make it to be..: June 20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0416" y="1518700"/>
            <a:ext cx="1880589" cy="323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64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1467</TotalTime>
  <Words>321</Words>
  <Application>Microsoft Macintosh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Garamond</vt:lpstr>
      <vt:lpstr>Savon</vt:lpstr>
      <vt:lpstr>Re-thinking Evaluator Competencies  in an Age of Discontinuity</vt:lpstr>
      <vt:lpstr>Obvious implications of the pandemic for rethinking evaluator competencies</vt:lpstr>
      <vt:lpstr>Grounding for my comments</vt:lpstr>
      <vt:lpstr>“Free range evaluation”</vt:lpstr>
      <vt:lpstr>Implications for “training” evaluators</vt:lpstr>
      <vt:lpstr>My suggestions about how to  work in communities</vt:lpstr>
      <vt:lpstr>A key requirement:  Commitment over the long haul</vt:lpstr>
      <vt:lpstr>Rapid Response to  on Multiple Ideas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A King</dc:creator>
  <cp:lastModifiedBy>MACDOUGALL Ian</cp:lastModifiedBy>
  <cp:revision>11</cp:revision>
  <cp:lastPrinted>2021-10-17T13:31:22Z</cp:lastPrinted>
  <dcterms:created xsi:type="dcterms:W3CDTF">2021-10-14T22:32:00Z</dcterms:created>
  <dcterms:modified xsi:type="dcterms:W3CDTF">2021-10-26T12:13:26Z</dcterms:modified>
</cp:coreProperties>
</file>