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7" r:id="rId1"/>
  </p:sldMasterIdLst>
  <p:sldIdLst>
    <p:sldId id="256" r:id="rId2"/>
    <p:sldId id="519" r:id="rId3"/>
    <p:sldId id="524" r:id="rId4"/>
    <p:sldId id="529" r:id="rId5"/>
    <p:sldId id="528" r:id="rId6"/>
    <p:sldId id="531" r:id="rId7"/>
    <p:sldId id="532" r:id="rId8"/>
    <p:sldId id="53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33" d="100"/>
          <a:sy n="33" d="100"/>
        </p:scale>
        <p:origin x="10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nl-NL"/>
              <a:t>Klik om stijl te bewerken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15666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nl-NL"/>
              <a:t>Klik om stijl te bewerken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334D819-9F07-4261-B09B-9E467E5D9002}" type="datetimeFigureOut">
              <a:rPr lang="en-US" smtClean="0"/>
              <a:pPr/>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440923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a:t>Klik om stijl te bewerken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334D819-9F07-4261-B09B-9E467E5D9002}" type="datetimeFigureOut">
              <a:rPr lang="en-US" smtClean="0"/>
              <a:pPr/>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1766878-3199-4EAB-94E7-2D6D11070E14}"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70825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nl-NL"/>
              <a:t>Klik om stijl te bewerken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Klikken om de tekststijl van het model te bewerken</a:t>
            </a:r>
          </a:p>
        </p:txBody>
      </p:sp>
      <p:sp>
        <p:nvSpPr>
          <p:cNvPr id="5" name="Date Placeholder 4"/>
          <p:cNvSpPr>
            <a:spLocks noGrp="1"/>
          </p:cNvSpPr>
          <p:nvPr>
            <p:ph type="dt" sz="half" idx="10"/>
          </p:nvPr>
        </p:nvSpPr>
        <p:spPr/>
        <p:txBody>
          <a:bodyPr/>
          <a:lstStyle/>
          <a:p>
            <a:fld id="{9334D819-9F07-4261-B09B-9E467E5D9002}" type="datetimeFigureOut">
              <a:rPr lang="en-US" smtClean="0"/>
              <a:pPr/>
              <a:t>10/15/2021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223680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a:t>Klik om stijl te bewerken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Klikken om de tekststijl van het model te bewerken</a:t>
            </a:r>
          </a:p>
        </p:txBody>
      </p:sp>
      <p:sp>
        <p:nvSpPr>
          <p:cNvPr id="5" name="Date Placeholder 4"/>
          <p:cNvSpPr>
            <a:spLocks noGrp="1"/>
          </p:cNvSpPr>
          <p:nvPr>
            <p:ph type="dt" sz="half" idx="10"/>
          </p:nvPr>
        </p:nvSpPr>
        <p:spPr/>
        <p:txBody>
          <a:bodyPr/>
          <a:lstStyle/>
          <a:p>
            <a:fld id="{9334D819-9F07-4261-B09B-9E467E5D9002}" type="datetimeFigureOut">
              <a:rPr lang="en-US" smtClean="0"/>
              <a:pPr/>
              <a:t>10/15/2021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1766878-3199-4EAB-94E7-2D6D11070E14}"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71113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nl-NL"/>
              <a:t>Klik om stijl te bewerken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Klikken om de tekststijl van het model te bewerken</a:t>
            </a:r>
          </a:p>
        </p:txBody>
      </p:sp>
      <p:sp>
        <p:nvSpPr>
          <p:cNvPr id="5" name="Date Placeholder 4"/>
          <p:cNvSpPr>
            <a:spLocks noGrp="1"/>
          </p:cNvSpPr>
          <p:nvPr>
            <p:ph type="dt" sz="half" idx="10"/>
          </p:nvPr>
        </p:nvSpPr>
        <p:spPr/>
        <p:txBody>
          <a:bodyPr/>
          <a:lstStyle/>
          <a:p>
            <a:fld id="{9334D819-9F07-4261-B09B-9E467E5D9002}" type="datetimeFigureOut">
              <a:rPr lang="en-US" smtClean="0"/>
              <a:pPr/>
              <a:t>10/15/2021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739769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705137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451296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nl-NL"/>
              <a:t>Klik om stijl te bewerken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734855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334D819-9F07-4261-B09B-9E467E5D9002}" type="datetimeFigureOut">
              <a:rPr lang="en-US" smtClean="0"/>
              <a:pPr/>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111049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10/15/2021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21843144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10/15/2021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53915592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10/15/2021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03571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10/15/2021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054400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nl-NL"/>
              <a:t>Klik om stijl te bewerken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9334D819-9F07-4261-B09B-9E467E5D9002}" type="datetimeFigureOut">
              <a:rPr lang="en-US" smtClean="0"/>
              <a:t>10/15/2021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26402018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9334D819-9F07-4261-B09B-9E467E5D9002}" type="datetimeFigureOut">
              <a:rPr lang="en-US" smtClean="0"/>
              <a:t>10/15/2021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07281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334D819-9F07-4261-B09B-9E467E5D9002}" type="datetimeFigureOut">
              <a:rPr lang="en-US" smtClean="0"/>
              <a:pPr/>
              <a:t>10/15/2021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24112043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FDC10EC5-C902-4808-A9EC-0FE130C6D45B}"/>
              </a:ext>
            </a:extLst>
          </p:cNvPr>
          <p:cNvSpPr txBox="1"/>
          <p:nvPr/>
        </p:nvSpPr>
        <p:spPr>
          <a:xfrm>
            <a:off x="2097068" y="1057359"/>
            <a:ext cx="7997863" cy="4524315"/>
          </a:xfrm>
          <a:prstGeom prst="rect">
            <a:avLst/>
          </a:prstGeom>
          <a:noFill/>
        </p:spPr>
        <p:txBody>
          <a:bodyPr wrap="square" rtlCol="0">
            <a:spAutoFit/>
          </a:bodyPr>
          <a:lstStyle/>
          <a:p>
            <a:endParaRPr lang="nl-NL" sz="2800" b="1" dirty="0">
              <a:latin typeface="Biome" panose="020B0503030204020804" pitchFamily="34" charset="0"/>
              <a:cs typeface="Biome" panose="020B0503030204020804" pitchFamily="34" charset="0"/>
            </a:endParaRPr>
          </a:p>
          <a:p>
            <a:pPr algn="ctr"/>
            <a:r>
              <a:rPr lang="nl-NL" sz="2800" b="1" i="1" dirty="0">
                <a:solidFill>
                  <a:srgbClr val="FF0000"/>
                </a:solidFill>
                <a:effectLst>
                  <a:outerShdw blurRad="38100" dist="38100" dir="2700000" algn="tl">
                    <a:srgbClr val="000000">
                      <a:alpha val="43137"/>
                    </a:srgbClr>
                  </a:outerShdw>
                </a:effectLst>
                <a:latin typeface="Biome" panose="020B0503030204020804" pitchFamily="34" charset="0"/>
                <a:cs typeface="Biome" panose="020B0503030204020804" pitchFamily="34" charset="0"/>
              </a:rPr>
              <a:t>Evaluation Machines </a:t>
            </a:r>
            <a:r>
              <a:rPr lang="nl-NL" sz="2800" b="1" i="1" dirty="0" err="1">
                <a:solidFill>
                  <a:srgbClr val="FF0000"/>
                </a:solidFill>
                <a:effectLst>
                  <a:outerShdw blurRad="38100" dist="38100" dir="2700000" algn="tl">
                    <a:srgbClr val="000000">
                      <a:alpha val="43137"/>
                    </a:srgbClr>
                  </a:outerShdw>
                </a:effectLst>
                <a:latin typeface="Biome" panose="020B0503030204020804" pitchFamily="34" charset="0"/>
                <a:cs typeface="Biome" panose="020B0503030204020804" pitchFamily="34" charset="0"/>
              </a:rPr>
              <a:t>and</a:t>
            </a:r>
            <a:r>
              <a:rPr lang="nl-NL" sz="2800" b="1" i="1" dirty="0">
                <a:solidFill>
                  <a:srgbClr val="FF0000"/>
                </a:solidFill>
                <a:effectLst>
                  <a:outerShdw blurRad="38100" dist="38100" dir="2700000" algn="tl">
                    <a:srgbClr val="000000">
                      <a:alpha val="43137"/>
                    </a:srgbClr>
                  </a:outerShdw>
                </a:effectLst>
                <a:latin typeface="Biome" panose="020B0503030204020804" pitchFamily="34" charset="0"/>
                <a:cs typeface="Biome" panose="020B0503030204020804" pitchFamily="34" charset="0"/>
              </a:rPr>
              <a:t> </a:t>
            </a:r>
            <a:r>
              <a:rPr lang="nl-NL" sz="2800" b="1" i="1" dirty="0" err="1">
                <a:solidFill>
                  <a:srgbClr val="FF0000"/>
                </a:solidFill>
                <a:effectLst>
                  <a:outerShdw blurRad="38100" dist="38100" dir="2700000" algn="tl">
                    <a:srgbClr val="000000">
                      <a:alpha val="43137"/>
                    </a:srgbClr>
                  </a:outerShdw>
                </a:effectLst>
                <a:latin typeface="Biome" panose="020B0503030204020804" pitchFamily="34" charset="0"/>
                <a:cs typeface="Biome" panose="020B0503030204020804" pitchFamily="34" charset="0"/>
              </a:rPr>
              <a:t>Evaluator’s</a:t>
            </a:r>
            <a:r>
              <a:rPr lang="nl-NL" sz="2800" b="1" i="1" dirty="0">
                <a:solidFill>
                  <a:srgbClr val="FF0000"/>
                </a:solidFill>
                <a:effectLst>
                  <a:outerShdw blurRad="38100" dist="38100" dir="2700000" algn="tl">
                    <a:srgbClr val="000000">
                      <a:alpha val="43137"/>
                    </a:srgbClr>
                  </a:outerShdw>
                </a:effectLst>
                <a:latin typeface="Biome" panose="020B0503030204020804" pitchFamily="34" charset="0"/>
                <a:cs typeface="Biome" panose="020B0503030204020804" pitchFamily="34" charset="0"/>
              </a:rPr>
              <a:t> </a:t>
            </a:r>
            <a:r>
              <a:rPr lang="nl-NL" sz="2800" b="1" i="1" dirty="0" err="1">
                <a:solidFill>
                  <a:srgbClr val="FF0000"/>
                </a:solidFill>
                <a:effectLst>
                  <a:outerShdw blurRad="38100" dist="38100" dir="2700000" algn="tl">
                    <a:srgbClr val="000000">
                      <a:alpha val="43137"/>
                    </a:srgbClr>
                  </a:outerShdw>
                </a:effectLst>
                <a:latin typeface="Biome" panose="020B0503030204020804" pitchFamily="34" charset="0"/>
                <a:cs typeface="Biome" panose="020B0503030204020804" pitchFamily="34" charset="0"/>
              </a:rPr>
              <a:t>Resilience</a:t>
            </a:r>
            <a:r>
              <a:rPr lang="nl-NL" sz="2800" b="1" i="1" dirty="0">
                <a:solidFill>
                  <a:srgbClr val="FF0000"/>
                </a:solidFill>
                <a:effectLst>
                  <a:outerShdw blurRad="38100" dist="38100" dir="2700000" algn="tl">
                    <a:srgbClr val="000000">
                      <a:alpha val="43137"/>
                    </a:srgbClr>
                  </a:outerShdw>
                </a:effectLst>
                <a:latin typeface="Biome" panose="020B0503030204020804" pitchFamily="34" charset="0"/>
                <a:cs typeface="Biome" panose="020B0503030204020804" pitchFamily="34" charset="0"/>
              </a:rPr>
              <a:t>: </a:t>
            </a:r>
          </a:p>
          <a:p>
            <a:endParaRPr lang="nl-NL" sz="2800" b="1" i="1" dirty="0">
              <a:solidFill>
                <a:srgbClr val="FF0000"/>
              </a:solidFill>
              <a:effectLst>
                <a:outerShdw blurRad="38100" dist="38100" dir="2700000" algn="tl">
                  <a:srgbClr val="000000">
                    <a:alpha val="43137"/>
                  </a:srgbClr>
                </a:outerShdw>
              </a:effectLst>
              <a:latin typeface="Biome" panose="020B0503030204020804" pitchFamily="34" charset="0"/>
              <a:cs typeface="Biome" panose="020B0503030204020804" pitchFamily="34" charset="0"/>
            </a:endParaRPr>
          </a:p>
          <a:p>
            <a:pPr algn="ctr"/>
            <a:r>
              <a:rPr lang="nl-NL" sz="2800" b="1" i="1" dirty="0">
                <a:solidFill>
                  <a:srgbClr val="FF0000"/>
                </a:solidFill>
                <a:effectLst>
                  <a:outerShdw blurRad="38100" dist="38100" dir="2700000" algn="tl">
                    <a:srgbClr val="000000">
                      <a:alpha val="43137"/>
                    </a:srgbClr>
                  </a:outerShdw>
                </a:effectLst>
                <a:latin typeface="Biome" panose="020B0503030204020804" pitchFamily="34" charset="0"/>
                <a:cs typeface="Biome" panose="020B0503030204020804" pitchFamily="34" charset="0"/>
              </a:rPr>
              <a:t>topics </a:t>
            </a:r>
            <a:r>
              <a:rPr lang="nl-NL" sz="2800" b="1" i="1" dirty="0" err="1">
                <a:solidFill>
                  <a:srgbClr val="FF0000"/>
                </a:solidFill>
                <a:effectLst>
                  <a:outerShdw blurRad="38100" dist="38100" dir="2700000" algn="tl">
                    <a:srgbClr val="000000">
                      <a:alpha val="43137"/>
                    </a:srgbClr>
                  </a:outerShdw>
                </a:effectLst>
                <a:latin typeface="Biome" panose="020B0503030204020804" pitchFamily="34" charset="0"/>
                <a:cs typeface="Biome" panose="020B0503030204020804" pitchFamily="34" charset="0"/>
              </a:rPr>
              <a:t>for</a:t>
            </a:r>
            <a:r>
              <a:rPr lang="nl-NL" sz="2800" b="1" i="1" dirty="0">
                <a:solidFill>
                  <a:srgbClr val="FF0000"/>
                </a:solidFill>
                <a:effectLst>
                  <a:outerShdw blurRad="38100" dist="38100" dir="2700000" algn="tl">
                    <a:srgbClr val="000000">
                      <a:alpha val="43137"/>
                    </a:srgbClr>
                  </a:outerShdw>
                </a:effectLst>
                <a:latin typeface="Biome" panose="020B0503030204020804" pitchFamily="34" charset="0"/>
                <a:cs typeface="Biome" panose="020B0503030204020804" pitchFamily="34" charset="0"/>
              </a:rPr>
              <a:t> </a:t>
            </a:r>
            <a:r>
              <a:rPr lang="nl-NL" sz="2800" b="1" i="1" dirty="0" err="1">
                <a:solidFill>
                  <a:srgbClr val="FF0000"/>
                </a:solidFill>
                <a:effectLst>
                  <a:outerShdw blurRad="38100" dist="38100" dir="2700000" algn="tl">
                    <a:srgbClr val="000000">
                      <a:alpha val="43137"/>
                    </a:srgbClr>
                  </a:outerShdw>
                </a:effectLst>
                <a:latin typeface="Biome" panose="020B0503030204020804" pitchFamily="34" charset="0"/>
                <a:cs typeface="Biome" panose="020B0503030204020804" pitchFamily="34" charset="0"/>
              </a:rPr>
              <a:t>evaluation</a:t>
            </a:r>
            <a:r>
              <a:rPr lang="nl-NL" sz="2800" b="1" i="1" dirty="0">
                <a:solidFill>
                  <a:srgbClr val="FF0000"/>
                </a:solidFill>
                <a:effectLst>
                  <a:outerShdw blurRad="38100" dist="38100" dir="2700000" algn="tl">
                    <a:srgbClr val="000000">
                      <a:alpha val="43137"/>
                    </a:srgbClr>
                  </a:outerShdw>
                </a:effectLst>
                <a:latin typeface="Biome" panose="020B0503030204020804" pitchFamily="34" charset="0"/>
                <a:cs typeface="Biome" panose="020B0503030204020804" pitchFamily="34" charset="0"/>
              </a:rPr>
              <a:t> training </a:t>
            </a:r>
          </a:p>
          <a:p>
            <a:pPr algn="ctr"/>
            <a:r>
              <a:rPr lang="nl-NL" sz="2800" b="1" i="1" dirty="0">
                <a:solidFill>
                  <a:srgbClr val="FF0000"/>
                </a:solidFill>
                <a:effectLst>
                  <a:outerShdw blurRad="38100" dist="38100" dir="2700000" algn="tl">
                    <a:srgbClr val="000000">
                      <a:alpha val="43137"/>
                    </a:srgbClr>
                  </a:outerShdw>
                </a:effectLst>
                <a:latin typeface="Biome" panose="020B0503030204020804" pitchFamily="34" charset="0"/>
                <a:cs typeface="Biome" panose="020B0503030204020804" pitchFamily="34" charset="0"/>
              </a:rPr>
              <a:t>programs</a:t>
            </a:r>
            <a:endParaRPr lang="nl-NL" sz="2800" dirty="0">
              <a:latin typeface="Biome" panose="020B0503030204020804" pitchFamily="34" charset="0"/>
              <a:cs typeface="Biome" panose="020B0503030204020804" pitchFamily="34" charset="0"/>
            </a:endParaRPr>
          </a:p>
          <a:p>
            <a:endParaRPr lang="nl-NL" sz="2400" dirty="0">
              <a:latin typeface="Biome" panose="020B0503030204020804" pitchFamily="34" charset="0"/>
              <a:cs typeface="Biome" panose="020B0503030204020804" pitchFamily="34" charset="0"/>
            </a:endParaRPr>
          </a:p>
          <a:p>
            <a:r>
              <a:rPr lang="nl-NL" sz="2400" dirty="0">
                <a:latin typeface="Biome" panose="020B0503030204020804" pitchFamily="34" charset="0"/>
                <a:cs typeface="Biome" panose="020B0503030204020804" pitchFamily="34" charset="0"/>
              </a:rPr>
              <a:t>						</a:t>
            </a:r>
          </a:p>
          <a:p>
            <a:r>
              <a:rPr lang="nl-NL" sz="2400" b="1" dirty="0">
                <a:latin typeface="Biome" panose="020B0503030204020804" pitchFamily="34" charset="0"/>
                <a:cs typeface="Biome" panose="020B0503030204020804" pitchFamily="34" charset="0"/>
              </a:rPr>
              <a:t>						Frans L Leeuw</a:t>
            </a:r>
          </a:p>
          <a:p>
            <a:r>
              <a:rPr lang="nl-NL" sz="2400" b="1" dirty="0">
                <a:latin typeface="Biome" panose="020B0503030204020804" pitchFamily="34" charset="0"/>
                <a:cs typeface="Biome" panose="020B0503030204020804" pitchFamily="34" charset="0"/>
              </a:rPr>
              <a:t>						</a:t>
            </a:r>
          </a:p>
          <a:p>
            <a:r>
              <a:rPr lang="nl-NL" sz="2400" b="1" dirty="0">
                <a:latin typeface="Biome" panose="020B0503030204020804" pitchFamily="34" charset="0"/>
                <a:cs typeface="Biome" panose="020B0503030204020804" pitchFamily="34" charset="0"/>
              </a:rPr>
              <a:t>					Maastricht University </a:t>
            </a:r>
          </a:p>
        </p:txBody>
      </p:sp>
    </p:spTree>
    <p:extLst>
      <p:ext uri="{BB962C8B-B14F-4D97-AF65-F5344CB8AC3E}">
        <p14:creationId xmlns:p14="http://schemas.microsoft.com/office/powerpoint/2010/main" val="456223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B9B5B69-A297-4D2F-8B89-529DA8A273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 name="Freeform 11">
              <a:extLst>
                <a:ext uri="{FF2B5EF4-FFF2-40B4-BE49-F238E27FC236}">
                  <a16:creationId xmlns:a16="http://schemas.microsoft.com/office/drawing/2014/main" id="{3E39D215-BF38-4094-82D7-61DED1145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id="{7412700A-91C4-4126-8F17-3B9449DBB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id="{DF985802-25A8-4B99-89F0-2A42EC325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id="{F54C35AF-DB92-4205-A779-2A385B714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id="{9F845211-1F53-4E0A-891E-B78A206F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id="{9149C7DD-9998-4805-BFC8-CEF5F5DF3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id="{47C8036D-3ECA-43DA-BAF5-3C65CF41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id="{29C15912-CDE8-4DF3-9324-273FB4C86D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id="{37C68D51-B7DA-4572-AB7E-708540B3C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id="{1AF802CB-4E9E-4895-9363-C119914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id="{615760E5-5F27-4735-B01C-78E05F3FB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id="{DB9C6516-B2DB-432F-BD3A-A1792BD46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id="{BC9C8D0D-644B-4B97-B83C-CC8E64361D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7" name="Freeform 27">
              <a:extLst>
                <a:ext uri="{FF2B5EF4-FFF2-40B4-BE49-F238E27FC236}">
                  <a16:creationId xmlns:a16="http://schemas.microsoft.com/office/drawing/2014/main" id="{F8BE1EA6-80CF-446B-A4FE-3F935A51C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id="{10E39808-F4F7-43DE-AB53-82B7B55EA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id="{6ED5109A-600A-4C23-9BB3-C4C19C2D9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id="{D76FF73F-8CA3-42B0-A680-353805CD2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id="{B26A6949-3BEB-422A-854C-D4E26E4CF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id="{FE07AD25-30AF-40CD-B901-DF1EDBD68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id="{5AA460AF-7760-4F15-881A-6F0BFDBCD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id="{EE53C70E-5D92-4C42-A34F-9F7D16006B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id="{C27614EE-0086-4D34-99BD-52F03708D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id="{326919B9-3ED4-4744-A713-326B3BAF6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id="{898BDBF5-8AA3-49CD-999A-ABA1F7AE3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id="{AF8ED3E0-CBE7-48C4-8F9E-FF98079CD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a:extLst>
              <a:ext uri="{FF2B5EF4-FFF2-40B4-BE49-F238E27FC236}">
                <a16:creationId xmlns:a16="http://schemas.microsoft.com/office/drawing/2014/main" id="{A84F153B-2093-4171-BD2D-1631695C9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11">
            <a:extLst>
              <a:ext uri="{FF2B5EF4-FFF2-40B4-BE49-F238E27FC236}">
                <a16:creationId xmlns:a16="http://schemas.microsoft.com/office/drawing/2014/main" id="{99499096-7355-478E-8CCB-A47EA1B79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4" name="Rectangle 43">
            <a:extLst>
              <a:ext uri="{FF2B5EF4-FFF2-40B4-BE49-F238E27FC236}">
                <a16:creationId xmlns:a16="http://schemas.microsoft.com/office/drawing/2014/main" id="{9073237B-D536-4B4C-8928-3510CB0F89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AA34602-512B-429B-974E-B1D0BB7C5AF1}"/>
              </a:ext>
            </a:extLst>
          </p:cNvPr>
          <p:cNvSpPr>
            <a:spLocks noGrp="1"/>
          </p:cNvSpPr>
          <p:nvPr>
            <p:ph type="title"/>
          </p:nvPr>
        </p:nvSpPr>
        <p:spPr>
          <a:xfrm>
            <a:off x="649224" y="645106"/>
            <a:ext cx="3650279" cy="1259894"/>
          </a:xfrm>
        </p:spPr>
        <p:txBody>
          <a:bodyPr vert="horz" lIns="91440" tIns="45720" rIns="91440" bIns="45720" rtlCol="0" anchor="t">
            <a:normAutofit/>
          </a:bodyPr>
          <a:lstStyle/>
          <a:p>
            <a:r>
              <a:rPr lang="en-US" b="1" dirty="0">
                <a:latin typeface="Biome" panose="020B0503030204020804" pitchFamily="34" charset="0"/>
                <a:cs typeface="Biome" panose="020B0503030204020804" pitchFamily="34" charset="0"/>
              </a:rPr>
              <a:t>TOPIC 1 </a:t>
            </a:r>
          </a:p>
        </p:txBody>
      </p:sp>
      <p:sp>
        <p:nvSpPr>
          <p:cNvPr id="46" name="Rectangle 45">
            <a:extLst>
              <a:ext uri="{FF2B5EF4-FFF2-40B4-BE49-F238E27FC236}">
                <a16:creationId xmlns:a16="http://schemas.microsoft.com/office/drawing/2014/main" id="{488B1383-B33A-45D9-AF5F-DD1522135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Tijdelijke aanduiding voor inhoud 2">
            <a:extLst>
              <a:ext uri="{FF2B5EF4-FFF2-40B4-BE49-F238E27FC236}">
                <a16:creationId xmlns:a16="http://schemas.microsoft.com/office/drawing/2014/main" id="{D09CEE74-AB3F-425C-8839-DC378AB3A0EA}"/>
              </a:ext>
            </a:extLst>
          </p:cNvPr>
          <p:cNvSpPr>
            <a:spLocks noGrp="1"/>
          </p:cNvSpPr>
          <p:nvPr>
            <p:ph sz="half" idx="1"/>
          </p:nvPr>
        </p:nvSpPr>
        <p:spPr>
          <a:xfrm>
            <a:off x="630442" y="1917470"/>
            <a:ext cx="3970318" cy="3759253"/>
          </a:xfrm>
        </p:spPr>
        <p:txBody>
          <a:bodyPr vert="horz" lIns="91440" tIns="45720" rIns="91440" bIns="45720" rtlCol="0">
            <a:normAutofit/>
          </a:bodyPr>
          <a:lstStyle/>
          <a:p>
            <a:r>
              <a:rPr lang="en-US" sz="2400" dirty="0">
                <a:latin typeface="Biome" panose="020B0503030204020804" pitchFamily="34" charset="0"/>
                <a:cs typeface="Biome" panose="020B0503030204020804" pitchFamily="34" charset="0"/>
              </a:rPr>
              <a:t>1 evaluation as a standing operating procedure, evaluation machines, </a:t>
            </a:r>
            <a:r>
              <a:rPr lang="en-US" sz="2400" dirty="0" err="1">
                <a:latin typeface="Biome" panose="020B0503030204020804" pitchFamily="34" charset="0"/>
                <a:cs typeface="Biome" panose="020B0503030204020804" pitchFamily="34" charset="0"/>
              </a:rPr>
              <a:t>evaluiitis</a:t>
            </a:r>
            <a:r>
              <a:rPr lang="en-US" sz="2400" dirty="0">
                <a:latin typeface="Biome" panose="020B0503030204020804" pitchFamily="34" charset="0"/>
                <a:cs typeface="Biome" panose="020B0503030204020804" pitchFamily="34" charset="0"/>
              </a:rPr>
              <a:t>; and performance paradoxes;</a:t>
            </a:r>
          </a:p>
          <a:p>
            <a:r>
              <a:rPr lang="en-US" sz="2400" dirty="0">
                <a:latin typeface="Biome" panose="020B0503030204020804" pitchFamily="34" charset="0"/>
                <a:cs typeface="Biome" panose="020B0503030204020804" pitchFamily="34" charset="0"/>
              </a:rPr>
              <a:t>Examples of success breeding its own failures </a:t>
            </a:r>
          </a:p>
        </p:txBody>
      </p:sp>
      <p:pic>
        <p:nvPicPr>
          <p:cNvPr id="5" name="Afbeelding 4">
            <a:extLst>
              <a:ext uri="{FF2B5EF4-FFF2-40B4-BE49-F238E27FC236}">
                <a16:creationId xmlns:a16="http://schemas.microsoft.com/office/drawing/2014/main" id="{088CED7F-F4DF-4A47-A367-6EAD5163BFE0}"/>
              </a:ext>
            </a:extLst>
          </p:cNvPr>
          <p:cNvPicPr>
            <a:picLocks noChangeAspect="1"/>
          </p:cNvPicPr>
          <p:nvPr/>
        </p:nvPicPr>
        <p:blipFill>
          <a:blip r:embed="rId2"/>
          <a:stretch>
            <a:fillRect/>
          </a:stretch>
        </p:blipFill>
        <p:spPr>
          <a:xfrm>
            <a:off x="4836889" y="1757421"/>
            <a:ext cx="3062419" cy="3602042"/>
          </a:xfrm>
          <a:prstGeom prst="rect">
            <a:avLst/>
          </a:prstGeom>
        </p:spPr>
      </p:pic>
      <p:pic>
        <p:nvPicPr>
          <p:cNvPr id="7" name="Afbeelding 6">
            <a:extLst>
              <a:ext uri="{FF2B5EF4-FFF2-40B4-BE49-F238E27FC236}">
                <a16:creationId xmlns:a16="http://schemas.microsoft.com/office/drawing/2014/main" id="{7FD721C9-D2EF-4B69-BF4D-254DA1C721A4}"/>
              </a:ext>
            </a:extLst>
          </p:cNvPr>
          <p:cNvPicPr>
            <a:picLocks noChangeAspect="1"/>
          </p:cNvPicPr>
          <p:nvPr/>
        </p:nvPicPr>
        <p:blipFill>
          <a:blip r:embed="rId3"/>
          <a:stretch>
            <a:fillRect/>
          </a:stretch>
        </p:blipFill>
        <p:spPr>
          <a:xfrm>
            <a:off x="8160635" y="666547"/>
            <a:ext cx="3885198" cy="4812195"/>
          </a:xfrm>
          <a:prstGeom prst="rect">
            <a:avLst/>
          </a:prstGeom>
        </p:spPr>
      </p:pic>
      <p:sp>
        <p:nvSpPr>
          <p:cNvPr id="48" name="Freeform 11">
            <a:extLst>
              <a:ext uri="{FF2B5EF4-FFF2-40B4-BE49-F238E27FC236}">
                <a16:creationId xmlns:a16="http://schemas.microsoft.com/office/drawing/2014/main" id="{ADD2565E-493E-4545-99C0-2F033FAF9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fbeelding 7">
            <a:extLst>
              <a:ext uri="{FF2B5EF4-FFF2-40B4-BE49-F238E27FC236}">
                <a16:creationId xmlns:a16="http://schemas.microsoft.com/office/drawing/2014/main" id="{CB04BA4E-7191-42CD-8F7E-6E24635DB31B}"/>
              </a:ext>
            </a:extLst>
          </p:cNvPr>
          <p:cNvPicPr>
            <a:picLocks noChangeAspect="1"/>
          </p:cNvPicPr>
          <p:nvPr/>
        </p:nvPicPr>
        <p:blipFill>
          <a:blip r:embed="rId4"/>
          <a:stretch>
            <a:fillRect/>
          </a:stretch>
        </p:blipFill>
        <p:spPr>
          <a:xfrm>
            <a:off x="8667014" y="4146648"/>
            <a:ext cx="3143412" cy="2044805"/>
          </a:xfrm>
          <a:prstGeom prst="rect">
            <a:avLst/>
          </a:prstGeom>
        </p:spPr>
      </p:pic>
    </p:spTree>
    <p:extLst>
      <p:ext uri="{BB962C8B-B14F-4D97-AF65-F5344CB8AC3E}">
        <p14:creationId xmlns:p14="http://schemas.microsoft.com/office/powerpoint/2010/main" val="326512812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C9CFDD-9859-4A24-8461-FCE6F1BD00F0}"/>
              </a:ext>
            </a:extLst>
          </p:cNvPr>
          <p:cNvSpPr>
            <a:spLocks noGrp="1"/>
          </p:cNvSpPr>
          <p:nvPr>
            <p:ph type="title"/>
          </p:nvPr>
        </p:nvSpPr>
        <p:spPr>
          <a:xfrm>
            <a:off x="1876508" y="441230"/>
            <a:ext cx="10193572" cy="1280890"/>
          </a:xfrm>
        </p:spPr>
        <p:txBody>
          <a:bodyPr>
            <a:normAutofit/>
          </a:bodyPr>
          <a:lstStyle/>
          <a:p>
            <a:r>
              <a:rPr lang="nl-NL" sz="3200" b="1" dirty="0" err="1">
                <a:solidFill>
                  <a:srgbClr val="FF0000"/>
                </a:solidFill>
                <a:latin typeface="Biome" panose="020B0503030204020804" pitchFamily="34" charset="0"/>
                <a:cs typeface="Biome" panose="020B0503030204020804" pitchFamily="34" charset="0"/>
              </a:rPr>
              <a:t>Incorporating</a:t>
            </a:r>
            <a:r>
              <a:rPr lang="nl-NL" sz="3200" b="1" dirty="0">
                <a:solidFill>
                  <a:srgbClr val="FF0000"/>
                </a:solidFill>
                <a:latin typeface="Biome" panose="020B0503030204020804" pitchFamily="34" charset="0"/>
                <a:cs typeface="Biome" panose="020B0503030204020804" pitchFamily="34" charset="0"/>
              </a:rPr>
              <a:t> these </a:t>
            </a:r>
            <a:r>
              <a:rPr lang="nl-NL" sz="3200" b="1" dirty="0" err="1">
                <a:solidFill>
                  <a:srgbClr val="FF0000"/>
                </a:solidFill>
                <a:latin typeface="Biome" panose="020B0503030204020804" pitchFamily="34" charset="0"/>
                <a:cs typeface="Biome" panose="020B0503030204020804" pitchFamily="34" charset="0"/>
              </a:rPr>
              <a:t>insights</a:t>
            </a:r>
            <a:r>
              <a:rPr lang="nl-NL" sz="3200" b="1" dirty="0">
                <a:solidFill>
                  <a:srgbClr val="FF0000"/>
                </a:solidFill>
                <a:latin typeface="Biome" panose="020B0503030204020804" pitchFamily="34" charset="0"/>
                <a:cs typeface="Biome" panose="020B0503030204020804" pitchFamily="34" charset="0"/>
              </a:rPr>
              <a:t> </a:t>
            </a:r>
            <a:r>
              <a:rPr lang="nl-NL" sz="3200" b="1" dirty="0" err="1">
                <a:solidFill>
                  <a:srgbClr val="FF0000"/>
                </a:solidFill>
                <a:latin typeface="Biome" panose="020B0503030204020804" pitchFamily="34" charset="0"/>
                <a:cs typeface="Biome" panose="020B0503030204020804" pitchFamily="34" charset="0"/>
              </a:rPr>
              <a:t>into</a:t>
            </a:r>
            <a:r>
              <a:rPr lang="nl-NL" sz="3200" b="1" dirty="0">
                <a:solidFill>
                  <a:srgbClr val="FF0000"/>
                </a:solidFill>
                <a:latin typeface="Biome" panose="020B0503030204020804" pitchFamily="34" charset="0"/>
                <a:cs typeface="Biome" panose="020B0503030204020804" pitchFamily="34" charset="0"/>
              </a:rPr>
              <a:t> </a:t>
            </a:r>
            <a:r>
              <a:rPr lang="nl-NL" sz="3200" b="1" dirty="0" err="1">
                <a:solidFill>
                  <a:srgbClr val="FF0000"/>
                </a:solidFill>
                <a:latin typeface="Biome" panose="020B0503030204020804" pitchFamily="34" charset="0"/>
                <a:cs typeface="Biome" panose="020B0503030204020804" pitchFamily="34" charset="0"/>
              </a:rPr>
              <a:t>evaluation</a:t>
            </a:r>
            <a:r>
              <a:rPr lang="nl-NL" sz="3200" b="1" dirty="0">
                <a:solidFill>
                  <a:srgbClr val="FF0000"/>
                </a:solidFill>
                <a:latin typeface="Biome" panose="020B0503030204020804" pitchFamily="34" charset="0"/>
                <a:cs typeface="Biome" panose="020B0503030204020804" pitchFamily="34" charset="0"/>
              </a:rPr>
              <a:t> training programs </a:t>
            </a:r>
          </a:p>
        </p:txBody>
      </p:sp>
      <p:sp>
        <p:nvSpPr>
          <p:cNvPr id="3" name="Tijdelijke aanduiding voor inhoud 2">
            <a:extLst>
              <a:ext uri="{FF2B5EF4-FFF2-40B4-BE49-F238E27FC236}">
                <a16:creationId xmlns:a16="http://schemas.microsoft.com/office/drawing/2014/main" id="{69A728F4-A199-47BE-9C7E-DD9DC5E5DD75}"/>
              </a:ext>
            </a:extLst>
          </p:cNvPr>
          <p:cNvSpPr>
            <a:spLocks noGrp="1"/>
          </p:cNvSpPr>
          <p:nvPr>
            <p:ph sz="half" idx="1"/>
          </p:nvPr>
        </p:nvSpPr>
        <p:spPr>
          <a:xfrm>
            <a:off x="1608487" y="2780551"/>
            <a:ext cx="9684688" cy="3376081"/>
          </a:xfrm>
        </p:spPr>
        <p:txBody>
          <a:bodyPr>
            <a:noAutofit/>
          </a:bodyPr>
          <a:lstStyle/>
          <a:p>
            <a:r>
              <a:rPr lang="nl-NL" sz="3200" b="1" dirty="0">
                <a:effectLst>
                  <a:outerShdw blurRad="38100" dist="38100" dir="2700000" algn="tl">
                    <a:srgbClr val="000000">
                      <a:alpha val="43137"/>
                    </a:srgbClr>
                  </a:outerShdw>
                </a:effectLst>
                <a:latin typeface="Biome" panose="020B0503030204020804" pitchFamily="34" charset="0"/>
                <a:cs typeface="Biome" panose="020B0503030204020804" pitchFamily="34" charset="0"/>
              </a:rPr>
              <a:t>Learning </a:t>
            </a:r>
            <a:r>
              <a:rPr lang="nl-NL" sz="3200" b="1" dirty="0" err="1">
                <a:effectLst>
                  <a:outerShdw blurRad="38100" dist="38100" dir="2700000" algn="tl">
                    <a:srgbClr val="000000">
                      <a:alpha val="43137"/>
                    </a:srgbClr>
                  </a:outerShdw>
                </a:effectLst>
                <a:latin typeface="Biome" panose="020B0503030204020804" pitchFamily="34" charset="0"/>
                <a:cs typeface="Biome" panose="020B0503030204020804" pitchFamily="34" charset="0"/>
              </a:rPr>
              <a:t>to</a:t>
            </a:r>
            <a:r>
              <a:rPr lang="nl-NL" sz="3200" b="1" dirty="0">
                <a:effectLst>
                  <a:outerShdw blurRad="38100" dist="38100" dir="2700000" algn="tl">
                    <a:srgbClr val="000000">
                      <a:alpha val="43137"/>
                    </a:srgbClr>
                  </a:outerShdw>
                </a:effectLst>
                <a:latin typeface="Biome" panose="020B0503030204020804" pitchFamily="34" charset="0"/>
                <a:cs typeface="Biome" panose="020B0503030204020804" pitchFamily="34" charset="0"/>
              </a:rPr>
              <a:t> scan </a:t>
            </a:r>
            <a:r>
              <a:rPr lang="nl-NL" sz="3200" b="1" dirty="0" err="1">
                <a:effectLst>
                  <a:outerShdw blurRad="38100" dist="38100" dir="2700000" algn="tl">
                    <a:srgbClr val="000000">
                      <a:alpha val="43137"/>
                    </a:srgbClr>
                  </a:outerShdw>
                </a:effectLst>
                <a:latin typeface="Biome" panose="020B0503030204020804" pitchFamily="34" charset="0"/>
                <a:cs typeface="Biome" panose="020B0503030204020804" pitchFamily="34" charset="0"/>
              </a:rPr>
              <a:t>when</a:t>
            </a:r>
            <a:r>
              <a:rPr lang="nl-NL" sz="3200" b="1" dirty="0">
                <a:effectLst>
                  <a:outerShdw blurRad="38100" dist="38100" dir="2700000" algn="tl">
                    <a:srgbClr val="000000">
                      <a:alpha val="43137"/>
                    </a:srgbClr>
                  </a:outerShdw>
                </a:effectLst>
                <a:latin typeface="Biome" panose="020B0503030204020804" pitchFamily="34" charset="0"/>
                <a:cs typeface="Biome" panose="020B0503030204020804" pitchFamily="34" charset="0"/>
              </a:rPr>
              <a:t> these trends take </a:t>
            </a:r>
            <a:r>
              <a:rPr lang="nl-NL" sz="3200" b="1" dirty="0" err="1">
                <a:effectLst>
                  <a:outerShdw blurRad="38100" dist="38100" dir="2700000" algn="tl">
                    <a:srgbClr val="000000">
                      <a:alpha val="43137"/>
                    </a:srgbClr>
                  </a:outerShdw>
                </a:effectLst>
                <a:latin typeface="Biome" panose="020B0503030204020804" pitchFamily="34" charset="0"/>
                <a:cs typeface="Biome" panose="020B0503030204020804" pitchFamily="34" charset="0"/>
              </a:rPr>
              <a:t>place</a:t>
            </a:r>
            <a:endParaRPr lang="nl-NL" sz="3200" b="1" dirty="0">
              <a:effectLst>
                <a:outerShdw blurRad="38100" dist="38100" dir="2700000" algn="tl">
                  <a:srgbClr val="000000">
                    <a:alpha val="43137"/>
                  </a:srgbClr>
                </a:outerShdw>
              </a:effectLst>
              <a:latin typeface="Biome" panose="020B0503030204020804" pitchFamily="34" charset="0"/>
              <a:cs typeface="Biome" panose="020B0503030204020804" pitchFamily="34" charset="0"/>
            </a:endParaRPr>
          </a:p>
          <a:p>
            <a:r>
              <a:rPr lang="nl-NL" sz="3200" b="1" dirty="0" err="1">
                <a:effectLst>
                  <a:outerShdw blurRad="38100" dist="38100" dir="2700000" algn="tl">
                    <a:srgbClr val="000000">
                      <a:alpha val="43137"/>
                    </a:srgbClr>
                  </a:outerShdw>
                </a:effectLst>
                <a:latin typeface="Biome" panose="020B0503030204020804" pitchFamily="34" charset="0"/>
                <a:cs typeface="Biome" panose="020B0503030204020804" pitchFamily="34" charset="0"/>
              </a:rPr>
              <a:t>Discuss</a:t>
            </a:r>
            <a:r>
              <a:rPr lang="nl-NL" sz="3200" b="1" dirty="0">
                <a:effectLst>
                  <a:outerShdw blurRad="38100" dist="38100" dir="2700000" algn="tl">
                    <a:srgbClr val="000000">
                      <a:alpha val="43137"/>
                    </a:srgbClr>
                  </a:outerShdw>
                </a:effectLst>
                <a:latin typeface="Biome" panose="020B0503030204020804" pitchFamily="34" charset="0"/>
                <a:cs typeface="Biome" panose="020B0503030204020804" pitchFamily="34" charset="0"/>
              </a:rPr>
              <a:t> </a:t>
            </a:r>
            <a:r>
              <a:rPr lang="nl-NL" sz="3200" b="1" dirty="0" err="1">
                <a:effectLst>
                  <a:outerShdw blurRad="38100" dist="38100" dir="2700000" algn="tl">
                    <a:srgbClr val="000000">
                      <a:alpha val="43137"/>
                    </a:srgbClr>
                  </a:outerShdw>
                </a:effectLst>
                <a:latin typeface="Biome" panose="020B0503030204020804" pitchFamily="34" charset="0"/>
                <a:cs typeface="Biome" panose="020B0503030204020804" pitchFamily="34" charset="0"/>
              </a:rPr>
              <a:t>and</a:t>
            </a:r>
            <a:r>
              <a:rPr lang="nl-NL" sz="3200" b="1" dirty="0">
                <a:effectLst>
                  <a:outerShdw blurRad="38100" dist="38100" dir="2700000" algn="tl">
                    <a:srgbClr val="000000">
                      <a:alpha val="43137"/>
                    </a:srgbClr>
                  </a:outerShdw>
                </a:effectLst>
                <a:latin typeface="Biome" panose="020B0503030204020804" pitchFamily="34" charset="0"/>
                <a:cs typeface="Biome" panose="020B0503030204020804" pitchFamily="34" charset="0"/>
              </a:rPr>
              <a:t> </a:t>
            </a:r>
            <a:r>
              <a:rPr lang="nl-NL" sz="3200" b="1" dirty="0" err="1">
                <a:effectLst>
                  <a:outerShdw blurRad="38100" dist="38100" dir="2700000" algn="tl">
                    <a:srgbClr val="000000">
                      <a:alpha val="43137"/>
                    </a:srgbClr>
                  </a:outerShdw>
                </a:effectLst>
                <a:latin typeface="Biome" panose="020B0503030204020804" pitchFamily="34" charset="0"/>
                <a:cs typeface="Biome" panose="020B0503030204020804" pitchFamily="34" charset="0"/>
              </a:rPr>
              <a:t>assess</a:t>
            </a:r>
            <a:r>
              <a:rPr lang="nl-NL" sz="3200" b="1" dirty="0">
                <a:effectLst>
                  <a:outerShdw blurRad="38100" dist="38100" dir="2700000" algn="tl">
                    <a:srgbClr val="000000">
                      <a:alpha val="43137"/>
                    </a:srgbClr>
                  </a:outerShdw>
                </a:effectLst>
                <a:latin typeface="Biome" panose="020B0503030204020804" pitchFamily="34" charset="0"/>
                <a:cs typeface="Biome" panose="020B0503030204020804" pitchFamily="34" charset="0"/>
              </a:rPr>
              <a:t> these trends </a:t>
            </a:r>
            <a:r>
              <a:rPr lang="nl-NL" sz="3200" b="1" dirty="0" err="1">
                <a:effectLst>
                  <a:outerShdw blurRad="38100" dist="38100" dir="2700000" algn="tl">
                    <a:srgbClr val="000000">
                      <a:alpha val="43137"/>
                    </a:srgbClr>
                  </a:outerShdw>
                </a:effectLst>
                <a:latin typeface="Biome" panose="020B0503030204020804" pitchFamily="34" charset="0"/>
                <a:cs typeface="Biome" panose="020B0503030204020804" pitchFamily="34" charset="0"/>
              </a:rPr>
              <a:t>and</a:t>
            </a:r>
            <a:r>
              <a:rPr lang="nl-NL" sz="3200" b="1" dirty="0">
                <a:effectLst>
                  <a:outerShdw blurRad="38100" dist="38100" dir="2700000" algn="tl">
                    <a:srgbClr val="000000">
                      <a:alpha val="43137"/>
                    </a:srgbClr>
                  </a:outerShdw>
                </a:effectLst>
                <a:latin typeface="Biome" panose="020B0503030204020804" pitchFamily="34" charset="0"/>
                <a:cs typeface="Biome" panose="020B0503030204020804" pitchFamily="34" charset="0"/>
              </a:rPr>
              <a:t> factors </a:t>
            </a:r>
          </a:p>
          <a:p>
            <a:r>
              <a:rPr lang="nl-NL" sz="3200" b="1" dirty="0" err="1">
                <a:effectLst>
                  <a:outerShdw blurRad="38100" dist="38100" dir="2700000" algn="tl">
                    <a:srgbClr val="000000">
                      <a:alpha val="43137"/>
                    </a:srgbClr>
                  </a:outerShdw>
                </a:effectLst>
                <a:latin typeface="Biome" panose="020B0503030204020804" pitchFamily="34" charset="0"/>
                <a:cs typeface="Biome" panose="020B0503030204020804" pitchFamily="34" charset="0"/>
              </a:rPr>
              <a:t>Think</a:t>
            </a:r>
            <a:r>
              <a:rPr lang="nl-NL" sz="3200" b="1" dirty="0">
                <a:effectLst>
                  <a:outerShdw blurRad="38100" dist="38100" dir="2700000" algn="tl">
                    <a:srgbClr val="000000">
                      <a:alpha val="43137"/>
                    </a:srgbClr>
                  </a:outerShdw>
                </a:effectLst>
                <a:latin typeface="Biome" panose="020B0503030204020804" pitchFamily="34" charset="0"/>
                <a:cs typeface="Biome" panose="020B0503030204020804" pitchFamily="34" charset="0"/>
              </a:rPr>
              <a:t> </a:t>
            </a:r>
            <a:r>
              <a:rPr lang="nl-NL" sz="3200" b="1" dirty="0" err="1">
                <a:effectLst>
                  <a:outerShdw blurRad="38100" dist="38100" dir="2700000" algn="tl">
                    <a:srgbClr val="000000">
                      <a:alpha val="43137"/>
                    </a:srgbClr>
                  </a:outerShdw>
                </a:effectLst>
                <a:latin typeface="Biome" panose="020B0503030204020804" pitchFamily="34" charset="0"/>
                <a:cs typeface="Biome" panose="020B0503030204020804" pitchFamily="34" charset="0"/>
              </a:rPr>
              <a:t>about</a:t>
            </a:r>
            <a:r>
              <a:rPr lang="nl-NL" sz="3200" b="1" dirty="0">
                <a:effectLst>
                  <a:outerShdw blurRad="38100" dist="38100" dir="2700000" algn="tl">
                    <a:srgbClr val="000000">
                      <a:alpha val="43137"/>
                    </a:srgbClr>
                  </a:outerShdw>
                </a:effectLst>
                <a:latin typeface="Biome" panose="020B0503030204020804" pitchFamily="34" charset="0"/>
                <a:cs typeface="Biome" panose="020B0503030204020804" pitchFamily="34" charset="0"/>
              </a:rPr>
              <a:t> </a:t>
            </a:r>
            <a:r>
              <a:rPr lang="nl-NL" sz="3200" b="1" dirty="0" err="1">
                <a:effectLst>
                  <a:outerShdw blurRad="38100" dist="38100" dir="2700000" algn="tl">
                    <a:srgbClr val="000000">
                      <a:alpha val="43137"/>
                    </a:srgbClr>
                  </a:outerShdw>
                </a:effectLst>
                <a:latin typeface="Biome" panose="020B0503030204020804" pitchFamily="34" charset="0"/>
                <a:cs typeface="Biome" panose="020B0503030204020804" pitchFamily="34" charset="0"/>
              </a:rPr>
              <a:t>how</a:t>
            </a:r>
            <a:r>
              <a:rPr lang="nl-NL" sz="3200" b="1" dirty="0">
                <a:effectLst>
                  <a:outerShdw blurRad="38100" dist="38100" dir="2700000" algn="tl">
                    <a:srgbClr val="000000">
                      <a:alpha val="43137"/>
                    </a:srgbClr>
                  </a:outerShdw>
                </a:effectLst>
                <a:latin typeface="Biome" panose="020B0503030204020804" pitchFamily="34" charset="0"/>
                <a:cs typeface="Biome" panose="020B0503030204020804" pitchFamily="34" charset="0"/>
              </a:rPr>
              <a:t> </a:t>
            </a:r>
            <a:r>
              <a:rPr lang="nl-NL" sz="3200" b="1" dirty="0" err="1">
                <a:effectLst>
                  <a:outerShdw blurRad="38100" dist="38100" dir="2700000" algn="tl">
                    <a:srgbClr val="000000">
                      <a:alpha val="43137"/>
                    </a:srgbClr>
                  </a:outerShdw>
                </a:effectLst>
                <a:latin typeface="Biome" panose="020B0503030204020804" pitchFamily="34" charset="0"/>
                <a:cs typeface="Biome" panose="020B0503030204020804" pitchFamily="34" charset="0"/>
              </a:rPr>
              <a:t>to</a:t>
            </a:r>
            <a:r>
              <a:rPr lang="nl-NL" sz="3200" b="1" dirty="0">
                <a:effectLst>
                  <a:outerShdw blurRad="38100" dist="38100" dir="2700000" algn="tl">
                    <a:srgbClr val="000000">
                      <a:alpha val="43137"/>
                    </a:srgbClr>
                  </a:outerShdw>
                </a:effectLst>
                <a:latin typeface="Biome" panose="020B0503030204020804" pitchFamily="34" charset="0"/>
                <a:cs typeface="Biome" panose="020B0503030204020804" pitchFamily="34" charset="0"/>
              </a:rPr>
              <a:t> ‘</a:t>
            </a:r>
            <a:r>
              <a:rPr lang="nl-NL" sz="3200" b="1" dirty="0" err="1">
                <a:effectLst>
                  <a:outerShdw blurRad="38100" dist="38100" dir="2700000" algn="tl">
                    <a:srgbClr val="000000">
                      <a:alpha val="43137"/>
                    </a:srgbClr>
                  </a:outerShdw>
                </a:effectLst>
                <a:latin typeface="Biome" panose="020B0503030204020804" pitchFamily="34" charset="0"/>
                <a:cs typeface="Biome" panose="020B0503030204020804" pitchFamily="34" charset="0"/>
              </a:rPr>
              <a:t>fight</a:t>
            </a:r>
            <a:r>
              <a:rPr lang="nl-NL" sz="3200" b="1" dirty="0">
                <a:effectLst>
                  <a:outerShdw blurRad="38100" dist="38100" dir="2700000" algn="tl">
                    <a:srgbClr val="000000">
                      <a:alpha val="43137"/>
                    </a:srgbClr>
                  </a:outerShdw>
                </a:effectLst>
                <a:latin typeface="Biome" panose="020B0503030204020804" pitchFamily="34" charset="0"/>
                <a:cs typeface="Biome" panose="020B0503030204020804" pitchFamily="34" charset="0"/>
              </a:rPr>
              <a:t>’ </a:t>
            </a:r>
            <a:r>
              <a:rPr lang="nl-NL" sz="3200" b="1" dirty="0" err="1">
                <a:effectLst>
                  <a:outerShdw blurRad="38100" dist="38100" dir="2700000" algn="tl">
                    <a:srgbClr val="000000">
                      <a:alpha val="43137"/>
                    </a:srgbClr>
                  </a:outerShdw>
                </a:effectLst>
                <a:latin typeface="Biome" panose="020B0503030204020804" pitchFamily="34" charset="0"/>
                <a:cs typeface="Biome" panose="020B0503030204020804" pitchFamily="34" charset="0"/>
              </a:rPr>
              <a:t>them</a:t>
            </a:r>
            <a:r>
              <a:rPr lang="nl-NL" sz="3200" b="1" dirty="0">
                <a:effectLst>
                  <a:outerShdw blurRad="38100" dist="38100" dir="2700000" algn="tl">
                    <a:srgbClr val="000000">
                      <a:alpha val="43137"/>
                    </a:srgbClr>
                  </a:outerShdw>
                </a:effectLst>
                <a:latin typeface="Biome" panose="020B0503030204020804" pitchFamily="34" charset="0"/>
                <a:cs typeface="Biome" panose="020B0503030204020804" pitchFamily="34" charset="0"/>
              </a:rPr>
              <a:t> </a:t>
            </a:r>
          </a:p>
          <a:p>
            <a:r>
              <a:rPr lang="nl-NL" sz="3200" b="1" dirty="0">
                <a:effectLst>
                  <a:outerShdw blurRad="38100" dist="38100" dir="2700000" algn="tl">
                    <a:srgbClr val="000000">
                      <a:alpha val="43137"/>
                    </a:srgbClr>
                  </a:outerShdw>
                </a:effectLst>
                <a:latin typeface="Biome" panose="020B0503030204020804" pitchFamily="34" charset="0"/>
                <a:cs typeface="Biome" panose="020B0503030204020804" pitchFamily="34" charset="0"/>
              </a:rPr>
              <a:t>Be </a:t>
            </a:r>
            <a:r>
              <a:rPr lang="nl-NL" sz="3200" b="1" i="1" dirty="0" err="1">
                <a:solidFill>
                  <a:srgbClr val="FF0000"/>
                </a:solidFill>
                <a:effectLst>
                  <a:outerShdw blurRad="38100" dist="38100" dir="2700000" algn="tl">
                    <a:srgbClr val="000000">
                      <a:alpha val="43137"/>
                    </a:srgbClr>
                  </a:outerShdw>
                </a:effectLst>
                <a:latin typeface="Biome" panose="020B0503030204020804" pitchFamily="34" charset="0"/>
                <a:cs typeface="Biome" panose="020B0503030204020804" pitchFamily="34" charset="0"/>
              </a:rPr>
              <a:t>resilient</a:t>
            </a:r>
            <a:r>
              <a:rPr lang="nl-NL" sz="3200" b="1" i="1" dirty="0">
                <a:solidFill>
                  <a:srgbClr val="FF0000"/>
                </a:solidFill>
                <a:effectLst>
                  <a:outerShdw blurRad="38100" dist="38100" dir="2700000" algn="tl">
                    <a:srgbClr val="000000">
                      <a:alpha val="43137"/>
                    </a:srgbClr>
                  </a:outerShdw>
                </a:effectLst>
                <a:latin typeface="Biome" panose="020B0503030204020804" pitchFamily="34" charset="0"/>
                <a:cs typeface="Biome" panose="020B0503030204020804" pitchFamily="34" charset="0"/>
              </a:rPr>
              <a:t> </a:t>
            </a:r>
          </a:p>
        </p:txBody>
      </p:sp>
    </p:spTree>
    <p:extLst>
      <p:ext uri="{BB962C8B-B14F-4D97-AF65-F5344CB8AC3E}">
        <p14:creationId xmlns:p14="http://schemas.microsoft.com/office/powerpoint/2010/main" val="27413541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A43461A-A2C7-43DA-9B13-37125D49D834}"/>
              </a:ext>
            </a:extLst>
          </p:cNvPr>
          <p:cNvSpPr txBox="1"/>
          <p:nvPr/>
        </p:nvSpPr>
        <p:spPr>
          <a:xfrm>
            <a:off x="795866" y="1185275"/>
            <a:ext cx="11099800" cy="5570756"/>
          </a:xfrm>
          <a:prstGeom prst="rect">
            <a:avLst/>
          </a:prstGeom>
          <a:noFill/>
        </p:spPr>
        <p:txBody>
          <a:bodyPr wrap="square" rtlCol="0">
            <a:spAutoFit/>
          </a:bodyPr>
          <a:lstStyle/>
          <a:p>
            <a:r>
              <a:rPr lang="en-US" sz="2800" dirty="0">
                <a:latin typeface="Biome" panose="020B0503030204020804" pitchFamily="34" charset="0"/>
                <a:cs typeface="Biome" panose="020B0503030204020804" pitchFamily="34" charset="0"/>
              </a:rPr>
              <a:t>	</a:t>
            </a:r>
            <a:r>
              <a:rPr lang="en-US" sz="2800" dirty="0">
                <a:solidFill>
                  <a:srgbClr val="FF0000"/>
                </a:solidFill>
                <a:latin typeface="Biome" panose="020B0503030204020804" pitchFamily="34" charset="0"/>
                <a:cs typeface="Biome" panose="020B0503030204020804" pitchFamily="34" charset="0"/>
              </a:rPr>
              <a:t>	</a:t>
            </a:r>
            <a:r>
              <a:rPr lang="en-US" sz="2800" i="1" dirty="0">
                <a:solidFill>
                  <a:srgbClr val="FF0000"/>
                </a:solidFill>
                <a:latin typeface="Biome" panose="020B0503030204020804" pitchFamily="34" charset="0"/>
                <a:cs typeface="Biome" panose="020B0503030204020804" pitchFamily="34" charset="0"/>
              </a:rPr>
              <a:t>Resilience</a:t>
            </a:r>
            <a:r>
              <a:rPr lang="en-US" sz="2800" dirty="0">
                <a:solidFill>
                  <a:srgbClr val="FF0000"/>
                </a:solidFill>
                <a:latin typeface="Biome" panose="020B0503030204020804" pitchFamily="34" charset="0"/>
                <a:cs typeface="Biome" panose="020B0503030204020804" pitchFamily="34" charset="0"/>
              </a:rPr>
              <a:t> is not only a cognitive-intellectual ‘thing’, but an in depth ethical-behavioral  approach /style of evaluators of strength in the face of organizational difficulties, stress, (soft) power plays etc., to fight and bounce back which helps the profession to realize goals such as</a:t>
            </a:r>
            <a:r>
              <a:rPr lang="en-US" sz="2800" dirty="0">
                <a:latin typeface="Biome" panose="020B0503030204020804" pitchFamily="34" charset="0"/>
                <a:cs typeface="Biome" panose="020B0503030204020804" pitchFamily="34" charset="0"/>
              </a:rPr>
              <a:t>: </a:t>
            </a:r>
          </a:p>
          <a:p>
            <a:endParaRPr lang="en-US" sz="2400" dirty="0">
              <a:latin typeface="Biome" panose="020B0503030204020804" pitchFamily="34" charset="0"/>
              <a:cs typeface="Biome" panose="020B0503030204020804" pitchFamily="34" charset="0"/>
            </a:endParaRPr>
          </a:p>
          <a:p>
            <a:pPr marL="342900" indent="-342900">
              <a:buFont typeface="Wingdings" panose="05000000000000000000" pitchFamily="2" charset="2"/>
              <a:buChar char="v"/>
            </a:pPr>
            <a:r>
              <a:rPr lang="en-US" sz="2400" dirty="0">
                <a:latin typeface="Biome" panose="020B0503030204020804" pitchFamily="34" charset="0"/>
                <a:cs typeface="Biome" panose="020B0503030204020804" pitchFamily="34" charset="0"/>
              </a:rPr>
              <a:t>Collaborate with stakeholders / commissioners while also fundamentally challenge and criticize them; </a:t>
            </a:r>
          </a:p>
          <a:p>
            <a:pPr marL="342900" indent="-342900">
              <a:buFont typeface="Wingdings" panose="05000000000000000000" pitchFamily="2" charset="2"/>
              <a:buChar char="v"/>
            </a:pPr>
            <a:r>
              <a:rPr lang="en-US" sz="2400" dirty="0">
                <a:latin typeface="Biome" panose="020B0503030204020804" pitchFamily="34" charset="0"/>
                <a:cs typeface="Biome" panose="020B0503030204020804" pitchFamily="34" charset="0"/>
              </a:rPr>
              <a:t>Being able to navigate between the demands of evaluation clients and the needs of a valid and credible scientific perspective in the evaluation;</a:t>
            </a:r>
          </a:p>
          <a:p>
            <a:pPr marL="342900" indent="-342900">
              <a:buFont typeface="Wingdings" panose="05000000000000000000" pitchFamily="2" charset="2"/>
              <a:buChar char="v"/>
            </a:pPr>
            <a:r>
              <a:rPr lang="en-US" sz="2400" dirty="0">
                <a:latin typeface="Biome" panose="020B0503030204020804" pitchFamily="34" charset="0"/>
                <a:cs typeface="Biome" panose="020B0503030204020804" pitchFamily="34" charset="0"/>
              </a:rPr>
              <a:t>Knowing how to deal with fake-news, cancel culture and fake handbags ( like  “selling” </a:t>
            </a:r>
            <a:r>
              <a:rPr lang="en-US" sz="2400" dirty="0" err="1">
                <a:latin typeface="Biome" panose="020B0503030204020804" pitchFamily="34" charset="0"/>
                <a:cs typeface="Biome" panose="020B0503030204020804" pitchFamily="34" charset="0"/>
              </a:rPr>
              <a:t>Logframes</a:t>
            </a:r>
            <a:r>
              <a:rPr lang="en-US" sz="2400" dirty="0">
                <a:latin typeface="Biome" panose="020B0503030204020804" pitchFamily="34" charset="0"/>
                <a:cs typeface="Biome" panose="020B0503030204020804" pitchFamily="34" charset="0"/>
              </a:rPr>
              <a:t> for </a:t>
            </a:r>
            <a:r>
              <a:rPr lang="en-US" sz="2400" dirty="0" err="1">
                <a:latin typeface="Biome" panose="020B0503030204020804" pitchFamily="34" charset="0"/>
                <a:cs typeface="Biome" panose="020B0503030204020804" pitchFamily="34" charset="0"/>
              </a:rPr>
              <a:t>ToC’s</a:t>
            </a:r>
            <a:r>
              <a:rPr lang="en-US" sz="2400" dirty="0">
                <a:latin typeface="Biome" panose="020B0503030204020804" pitchFamily="34" charset="0"/>
                <a:cs typeface="Biome" panose="020B0503030204020804" pitchFamily="34" charset="0"/>
              </a:rPr>
              <a:t>).</a:t>
            </a:r>
          </a:p>
          <a:p>
            <a:pPr marL="342900" indent="-342900">
              <a:buFont typeface="Wingdings" panose="05000000000000000000" pitchFamily="2" charset="2"/>
              <a:buChar char="v"/>
            </a:pPr>
            <a:endParaRPr lang="nl-NL" sz="2400" dirty="0">
              <a:latin typeface="Biome" panose="020B0503030204020804" pitchFamily="34" charset="0"/>
              <a:cs typeface="Biome" panose="020B0503030204020804" pitchFamily="34" charset="0"/>
            </a:endParaRPr>
          </a:p>
        </p:txBody>
      </p:sp>
      <p:sp>
        <p:nvSpPr>
          <p:cNvPr id="3" name="Tekstvak 2">
            <a:extLst>
              <a:ext uri="{FF2B5EF4-FFF2-40B4-BE49-F238E27FC236}">
                <a16:creationId xmlns:a16="http://schemas.microsoft.com/office/drawing/2014/main" id="{63CE6EDB-EE7B-4166-B483-E582406FB89E}"/>
              </a:ext>
            </a:extLst>
          </p:cNvPr>
          <p:cNvSpPr txBox="1"/>
          <p:nvPr/>
        </p:nvSpPr>
        <p:spPr>
          <a:xfrm>
            <a:off x="1764380" y="330569"/>
            <a:ext cx="3347499" cy="646331"/>
          </a:xfrm>
          <a:prstGeom prst="rect">
            <a:avLst/>
          </a:prstGeom>
          <a:noFill/>
        </p:spPr>
        <p:txBody>
          <a:bodyPr wrap="square" rtlCol="0">
            <a:spAutoFit/>
          </a:bodyPr>
          <a:lstStyle/>
          <a:p>
            <a:r>
              <a:rPr lang="nl-NL" sz="3600" b="1" dirty="0">
                <a:latin typeface="Biome" panose="020B0503030204020804" pitchFamily="34" charset="0"/>
                <a:cs typeface="Biome" panose="020B0503030204020804" pitchFamily="34" charset="0"/>
              </a:rPr>
              <a:t>TOPIC 2</a:t>
            </a:r>
            <a:r>
              <a:rPr lang="nl-NL" sz="2800" b="1" dirty="0">
                <a:latin typeface="Biome" panose="020B0503030204020804" pitchFamily="34" charset="0"/>
                <a:cs typeface="Biome" panose="020B0503030204020804" pitchFamily="34" charset="0"/>
              </a:rPr>
              <a:t> </a:t>
            </a:r>
          </a:p>
        </p:txBody>
      </p:sp>
    </p:spTree>
    <p:extLst>
      <p:ext uri="{BB962C8B-B14F-4D97-AF65-F5344CB8AC3E}">
        <p14:creationId xmlns:p14="http://schemas.microsoft.com/office/powerpoint/2010/main" val="2843294438"/>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E3B39637-E8FD-4115-AB7F-312F9D516BCA}"/>
              </a:ext>
            </a:extLst>
          </p:cNvPr>
          <p:cNvSpPr txBox="1"/>
          <p:nvPr/>
        </p:nvSpPr>
        <p:spPr>
          <a:xfrm>
            <a:off x="1078787" y="1259175"/>
            <a:ext cx="10787865" cy="4708981"/>
          </a:xfrm>
          <a:prstGeom prst="rect">
            <a:avLst/>
          </a:prstGeom>
          <a:noFill/>
        </p:spPr>
        <p:txBody>
          <a:bodyPr wrap="square" rtlCol="0">
            <a:spAutoFit/>
          </a:bodyPr>
          <a:lstStyle/>
          <a:p>
            <a:r>
              <a:rPr lang="nl-NL" sz="2400" b="1" dirty="0" err="1">
                <a:latin typeface="Biome" panose="020B0503030204020804" pitchFamily="34" charset="0"/>
                <a:cs typeface="Biome" panose="020B0503030204020804" pitchFamily="34" charset="0"/>
              </a:rPr>
              <a:t>Examples</a:t>
            </a:r>
            <a:r>
              <a:rPr lang="nl-NL" sz="2400" b="1" dirty="0">
                <a:latin typeface="Biome" panose="020B0503030204020804" pitchFamily="34" charset="0"/>
                <a:cs typeface="Biome" panose="020B0503030204020804" pitchFamily="34" charset="0"/>
              </a:rPr>
              <a:t> of </a:t>
            </a:r>
            <a:r>
              <a:rPr lang="nl-NL" sz="2400" b="1" dirty="0" err="1">
                <a:latin typeface="Biome" panose="020B0503030204020804" pitchFamily="34" charset="0"/>
                <a:cs typeface="Biome" panose="020B0503030204020804" pitchFamily="34" charset="0"/>
              </a:rPr>
              <a:t>an</a:t>
            </a:r>
            <a:r>
              <a:rPr lang="nl-NL" sz="2400" b="1" dirty="0">
                <a:latin typeface="Biome" panose="020B0503030204020804" pitchFamily="34" charset="0"/>
                <a:cs typeface="Biome" panose="020B0503030204020804" pitchFamily="34" charset="0"/>
              </a:rPr>
              <a:t> </a:t>
            </a:r>
            <a:r>
              <a:rPr lang="nl-NL" sz="2400" b="1" dirty="0" err="1">
                <a:latin typeface="Biome" panose="020B0503030204020804" pitchFamily="34" charset="0"/>
                <a:cs typeface="Biome" panose="020B0503030204020804" pitchFamily="34" charset="0"/>
              </a:rPr>
              <a:t>insufficient</a:t>
            </a:r>
            <a:r>
              <a:rPr lang="nl-NL" sz="2400" b="1" dirty="0">
                <a:latin typeface="Biome" panose="020B0503030204020804" pitchFamily="34" charset="0"/>
                <a:cs typeface="Biome" panose="020B0503030204020804" pitchFamily="34" charset="0"/>
              </a:rPr>
              <a:t> or </a:t>
            </a:r>
            <a:r>
              <a:rPr lang="nl-NL" sz="2400" b="1" dirty="0" err="1">
                <a:latin typeface="Biome" panose="020B0503030204020804" pitchFamily="34" charset="0"/>
                <a:cs typeface="Biome" panose="020B0503030204020804" pitchFamily="34" charset="0"/>
              </a:rPr>
              <a:t>limited</a:t>
            </a:r>
            <a:r>
              <a:rPr lang="nl-NL" sz="2400" b="1" dirty="0">
                <a:latin typeface="Biome" panose="020B0503030204020804" pitchFamily="34" charset="0"/>
                <a:cs typeface="Biome" panose="020B0503030204020804" pitchFamily="34" charset="0"/>
              </a:rPr>
              <a:t> </a:t>
            </a:r>
            <a:r>
              <a:rPr lang="nl-NL" sz="2400" b="1" dirty="0" err="1">
                <a:latin typeface="Biome" panose="020B0503030204020804" pitchFamily="34" charset="0"/>
                <a:cs typeface="Biome" panose="020B0503030204020804" pitchFamily="34" charset="0"/>
              </a:rPr>
              <a:t>evaluator’s</a:t>
            </a:r>
            <a:r>
              <a:rPr lang="nl-NL" sz="2400" b="1" dirty="0">
                <a:latin typeface="Biome" panose="020B0503030204020804" pitchFamily="34" charset="0"/>
                <a:cs typeface="Biome" panose="020B0503030204020804" pitchFamily="34" charset="0"/>
              </a:rPr>
              <a:t> </a:t>
            </a:r>
            <a:r>
              <a:rPr lang="nl-NL" sz="2400" b="1" dirty="0" err="1">
                <a:latin typeface="Biome" panose="020B0503030204020804" pitchFamily="34" charset="0"/>
                <a:cs typeface="Biome" panose="020B0503030204020804" pitchFamily="34" charset="0"/>
              </a:rPr>
              <a:t>resilience</a:t>
            </a:r>
            <a:endParaRPr lang="nl-NL" sz="2400" b="1" dirty="0">
              <a:latin typeface="Biome" panose="020B0503030204020804" pitchFamily="34" charset="0"/>
              <a:cs typeface="Biome" panose="020B0503030204020804" pitchFamily="34" charset="0"/>
            </a:endParaRPr>
          </a:p>
          <a:p>
            <a:endParaRPr lang="nl-NL" sz="2400" b="1" dirty="0">
              <a:latin typeface="Biome" panose="020B0503030204020804" pitchFamily="34" charset="0"/>
              <a:cs typeface="Biome" panose="020B0503030204020804" pitchFamily="34" charset="0"/>
            </a:endParaRPr>
          </a:p>
          <a:p>
            <a:pPr marL="342900" indent="-342900">
              <a:buFont typeface="Wingdings" panose="05000000000000000000" pitchFamily="2" charset="2"/>
              <a:buChar char="ü"/>
            </a:pPr>
            <a:r>
              <a:rPr lang="nl-NL" sz="2400" b="1" dirty="0" err="1">
                <a:latin typeface="Biome" panose="020B0503030204020804" pitchFamily="34" charset="0"/>
                <a:cs typeface="Biome" panose="020B0503030204020804" pitchFamily="34" charset="0"/>
              </a:rPr>
              <a:t>Doing</a:t>
            </a:r>
            <a:r>
              <a:rPr lang="nl-NL" sz="2400" b="1" dirty="0">
                <a:latin typeface="Biome" panose="020B0503030204020804" pitchFamily="34" charset="0"/>
                <a:cs typeface="Biome" panose="020B0503030204020804" pitchFamily="34" charset="0"/>
              </a:rPr>
              <a:t> </a:t>
            </a:r>
            <a:r>
              <a:rPr lang="nl-NL" sz="2400" b="1" dirty="0" err="1">
                <a:latin typeface="Biome" panose="020B0503030204020804" pitchFamily="34" charset="0"/>
                <a:cs typeface="Biome" panose="020B0503030204020804" pitchFamily="34" charset="0"/>
              </a:rPr>
              <a:t>thousands</a:t>
            </a:r>
            <a:r>
              <a:rPr lang="nl-NL" sz="2400" b="1" dirty="0">
                <a:latin typeface="Biome" panose="020B0503030204020804" pitchFamily="34" charset="0"/>
                <a:cs typeface="Biome" panose="020B0503030204020804" pitchFamily="34" charset="0"/>
              </a:rPr>
              <a:t> </a:t>
            </a:r>
            <a:r>
              <a:rPr lang="nl-NL" sz="2400" b="1" dirty="0" err="1">
                <a:latin typeface="Biome" panose="020B0503030204020804" pitchFamily="34" charset="0"/>
                <a:cs typeface="Biome" panose="020B0503030204020804" pitchFamily="34" charset="0"/>
              </a:rPr>
              <a:t>and</a:t>
            </a:r>
            <a:r>
              <a:rPr lang="nl-NL" sz="2400" b="1" dirty="0">
                <a:latin typeface="Biome" panose="020B0503030204020804" pitchFamily="34" charset="0"/>
                <a:cs typeface="Biome" panose="020B0503030204020804" pitchFamily="34" charset="0"/>
              </a:rPr>
              <a:t> </a:t>
            </a:r>
            <a:r>
              <a:rPr lang="nl-NL" sz="2400" b="1" dirty="0" err="1">
                <a:latin typeface="Biome" panose="020B0503030204020804" pitchFamily="34" charset="0"/>
                <a:cs typeface="Biome" panose="020B0503030204020804" pitchFamily="34" charset="0"/>
              </a:rPr>
              <a:t>thousands</a:t>
            </a:r>
            <a:r>
              <a:rPr lang="nl-NL" sz="2400" b="1" dirty="0">
                <a:latin typeface="Biome" panose="020B0503030204020804" pitchFamily="34" charset="0"/>
                <a:cs typeface="Biome" panose="020B0503030204020804" pitchFamily="34" charset="0"/>
              </a:rPr>
              <a:t> of </a:t>
            </a:r>
            <a:r>
              <a:rPr lang="nl-NL" sz="2400" b="1" dirty="0" err="1">
                <a:latin typeface="Biome" panose="020B0503030204020804" pitchFamily="34" charset="0"/>
                <a:cs typeface="Biome" panose="020B0503030204020804" pitchFamily="34" charset="0"/>
              </a:rPr>
              <a:t>implementation</a:t>
            </a:r>
            <a:r>
              <a:rPr lang="nl-NL" sz="2400" b="1" dirty="0">
                <a:latin typeface="Biome" panose="020B0503030204020804" pitchFamily="34" charset="0"/>
                <a:cs typeface="Biome" panose="020B0503030204020804" pitchFamily="34" charset="0"/>
              </a:rPr>
              <a:t> (failure) studies </a:t>
            </a:r>
            <a:r>
              <a:rPr lang="nl-NL" sz="2400" b="1" dirty="0" err="1">
                <a:latin typeface="Biome" panose="020B0503030204020804" pitchFamily="34" charset="0"/>
                <a:cs typeface="Biome" panose="020B0503030204020804" pitchFamily="34" charset="0"/>
              </a:rPr>
              <a:t>finding</a:t>
            </a:r>
            <a:r>
              <a:rPr lang="nl-NL" sz="2400" b="1" dirty="0">
                <a:latin typeface="Biome" panose="020B0503030204020804" pitchFamily="34" charset="0"/>
                <a:cs typeface="Biome" panose="020B0503030204020804" pitchFamily="34" charset="0"/>
              </a:rPr>
              <a:t> over </a:t>
            </a:r>
            <a:r>
              <a:rPr lang="nl-NL" sz="2400" b="1" dirty="0" err="1">
                <a:latin typeface="Biome" panose="020B0503030204020804" pitchFamily="34" charset="0"/>
                <a:cs typeface="Biome" panose="020B0503030204020804" pitchFamily="34" charset="0"/>
              </a:rPr>
              <a:t>and</a:t>
            </a:r>
            <a:r>
              <a:rPr lang="nl-NL" sz="2400" b="1" dirty="0">
                <a:latin typeface="Biome" panose="020B0503030204020804" pitchFamily="34" charset="0"/>
                <a:cs typeface="Biome" panose="020B0503030204020804" pitchFamily="34" charset="0"/>
              </a:rPr>
              <a:t> over </a:t>
            </a:r>
            <a:r>
              <a:rPr lang="nl-NL" sz="2400" b="1" dirty="0" err="1">
                <a:latin typeface="Biome" panose="020B0503030204020804" pitchFamily="34" charset="0"/>
                <a:cs typeface="Biome" panose="020B0503030204020804" pitchFamily="34" charset="0"/>
              </a:rPr>
              <a:t>similar</a:t>
            </a:r>
            <a:r>
              <a:rPr lang="nl-NL" sz="2400" b="1" dirty="0">
                <a:latin typeface="Biome" panose="020B0503030204020804" pitchFamily="34" charset="0"/>
                <a:cs typeface="Biome" panose="020B0503030204020804" pitchFamily="34" charset="0"/>
              </a:rPr>
              <a:t> blunders, </a:t>
            </a:r>
            <a:r>
              <a:rPr lang="nl-NL" sz="2400" b="1" dirty="0" err="1">
                <a:latin typeface="Biome" panose="020B0503030204020804" pitchFamily="34" charset="0"/>
                <a:cs typeface="Biome" panose="020B0503030204020804" pitchFamily="34" charset="0"/>
              </a:rPr>
              <a:t>flaws</a:t>
            </a:r>
            <a:r>
              <a:rPr lang="nl-NL" sz="2400" b="1" dirty="0">
                <a:latin typeface="Biome" panose="020B0503030204020804" pitchFamily="34" charset="0"/>
                <a:cs typeface="Biome" panose="020B0503030204020804" pitchFamily="34" charset="0"/>
              </a:rPr>
              <a:t> </a:t>
            </a:r>
            <a:r>
              <a:rPr lang="nl-NL" sz="2400" b="1" dirty="0" err="1">
                <a:latin typeface="Biome" panose="020B0503030204020804" pitchFamily="34" charset="0"/>
                <a:cs typeface="Biome" panose="020B0503030204020804" pitchFamily="34" charset="0"/>
              </a:rPr>
              <a:t>and</a:t>
            </a:r>
            <a:r>
              <a:rPr lang="nl-NL" sz="2400" b="1" dirty="0">
                <a:latin typeface="Biome" panose="020B0503030204020804" pitchFamily="34" charset="0"/>
                <a:cs typeface="Biome" panose="020B0503030204020804" pitchFamily="34" charset="0"/>
              </a:rPr>
              <a:t> fiasco’s but continue </a:t>
            </a:r>
            <a:r>
              <a:rPr lang="nl-NL" sz="2400" b="1" dirty="0" err="1">
                <a:latin typeface="Biome" panose="020B0503030204020804" pitchFamily="34" charset="0"/>
                <a:cs typeface="Biome" panose="020B0503030204020804" pitchFamily="34" charset="0"/>
              </a:rPr>
              <a:t>doing</a:t>
            </a:r>
            <a:r>
              <a:rPr lang="nl-NL" sz="2400" b="1" dirty="0">
                <a:latin typeface="Biome" panose="020B0503030204020804" pitchFamily="34" charset="0"/>
                <a:cs typeface="Biome" panose="020B0503030204020804" pitchFamily="34" charset="0"/>
              </a:rPr>
              <a:t> </a:t>
            </a:r>
            <a:r>
              <a:rPr lang="nl-NL" sz="2400" b="1" dirty="0" err="1">
                <a:latin typeface="Biome" panose="020B0503030204020804" pitchFamily="34" charset="0"/>
                <a:cs typeface="Biome" panose="020B0503030204020804" pitchFamily="34" charset="0"/>
              </a:rPr>
              <a:t>them</a:t>
            </a:r>
            <a:r>
              <a:rPr lang="nl-NL" sz="2400" b="1" dirty="0">
                <a:latin typeface="Biome" panose="020B0503030204020804" pitchFamily="34" charset="0"/>
                <a:cs typeface="Biome" panose="020B0503030204020804" pitchFamily="34" charset="0"/>
              </a:rPr>
              <a:t> </a:t>
            </a:r>
            <a:r>
              <a:rPr lang="nl-NL" sz="2400" b="1" dirty="0" err="1">
                <a:latin typeface="Biome" panose="020B0503030204020804" pitchFamily="34" charset="0"/>
                <a:cs typeface="Biome" panose="020B0503030204020804" pitchFamily="34" charset="0"/>
              </a:rPr>
              <a:t>because</a:t>
            </a:r>
            <a:r>
              <a:rPr lang="nl-NL" sz="2400" b="1" dirty="0">
                <a:latin typeface="Biome" panose="020B0503030204020804" pitchFamily="34" charset="0"/>
                <a:cs typeface="Biome" panose="020B0503030204020804" pitchFamily="34" charset="0"/>
              </a:rPr>
              <a:t> </a:t>
            </a:r>
            <a:r>
              <a:rPr lang="nl-NL" sz="2400" b="1" dirty="0" err="1">
                <a:latin typeface="Biome" panose="020B0503030204020804" pitchFamily="34" charset="0"/>
                <a:cs typeface="Biome" panose="020B0503030204020804" pitchFamily="34" charset="0"/>
              </a:rPr>
              <a:t>this</a:t>
            </a:r>
            <a:r>
              <a:rPr lang="nl-NL" sz="2400" b="1" dirty="0">
                <a:latin typeface="Biome" panose="020B0503030204020804" pitchFamily="34" charset="0"/>
                <a:cs typeface="Biome" panose="020B0503030204020804" pitchFamily="34" charset="0"/>
              </a:rPr>
              <a:t> is </a:t>
            </a:r>
            <a:r>
              <a:rPr lang="nl-NL" sz="2400" b="1" dirty="0" err="1">
                <a:latin typeface="Biome" panose="020B0503030204020804" pitchFamily="34" charset="0"/>
                <a:cs typeface="Biome" panose="020B0503030204020804" pitchFamily="34" charset="0"/>
              </a:rPr>
              <a:t>requested</a:t>
            </a:r>
            <a:r>
              <a:rPr lang="nl-NL" sz="2400" b="1" dirty="0">
                <a:latin typeface="Biome" panose="020B0503030204020804" pitchFamily="34" charset="0"/>
                <a:cs typeface="Biome" panose="020B0503030204020804" pitchFamily="34" charset="0"/>
              </a:rPr>
              <a:t> </a:t>
            </a:r>
            <a:r>
              <a:rPr lang="nl-NL" sz="2400" b="1" dirty="0" err="1">
                <a:latin typeface="Biome" panose="020B0503030204020804" pitchFamily="34" charset="0"/>
                <a:cs typeface="Biome" panose="020B0503030204020804" pitchFamily="34" charset="0"/>
              </a:rPr>
              <a:t>and</a:t>
            </a:r>
            <a:r>
              <a:rPr lang="nl-NL" sz="2400" b="1" dirty="0">
                <a:latin typeface="Biome" panose="020B0503030204020804" pitchFamily="34" charset="0"/>
                <a:cs typeface="Biome" panose="020B0503030204020804" pitchFamily="34" charset="0"/>
              </a:rPr>
              <a:t> </a:t>
            </a:r>
            <a:r>
              <a:rPr lang="nl-NL" sz="2400" b="1" dirty="0" err="1">
                <a:latin typeface="Biome" panose="020B0503030204020804" pitchFamily="34" charset="0"/>
                <a:cs typeface="Biome" panose="020B0503030204020804" pitchFamily="34" charset="0"/>
              </a:rPr>
              <a:t>paid</a:t>
            </a:r>
            <a:r>
              <a:rPr lang="nl-NL" sz="2400" b="1" dirty="0">
                <a:latin typeface="Biome" panose="020B0503030204020804" pitchFamily="34" charset="0"/>
                <a:cs typeface="Biome" panose="020B0503030204020804" pitchFamily="34" charset="0"/>
              </a:rPr>
              <a:t> </a:t>
            </a:r>
            <a:r>
              <a:rPr lang="nl-NL" sz="2400" b="1" dirty="0" err="1">
                <a:latin typeface="Biome" panose="020B0503030204020804" pitchFamily="34" charset="0"/>
                <a:cs typeface="Biome" panose="020B0503030204020804" pitchFamily="34" charset="0"/>
              </a:rPr>
              <a:t>for</a:t>
            </a:r>
            <a:r>
              <a:rPr lang="nl-NL" sz="2400" b="1" dirty="0">
                <a:latin typeface="Biome" panose="020B0503030204020804" pitchFamily="34" charset="0"/>
                <a:cs typeface="Biome" panose="020B0503030204020804" pitchFamily="34" charset="0"/>
              </a:rPr>
              <a:t>; </a:t>
            </a:r>
          </a:p>
          <a:p>
            <a:endParaRPr lang="nl-NL" sz="2400" b="1" dirty="0">
              <a:latin typeface="Biome" panose="020B0503030204020804" pitchFamily="34" charset="0"/>
              <a:cs typeface="Biome" panose="020B0503030204020804" pitchFamily="34" charset="0"/>
            </a:endParaRPr>
          </a:p>
          <a:p>
            <a:pPr marL="342900" indent="-342900">
              <a:buFont typeface="Wingdings" panose="05000000000000000000" pitchFamily="2" charset="2"/>
              <a:buChar char="ü"/>
            </a:pPr>
            <a:r>
              <a:rPr lang="nl-NL" sz="2400" b="1" dirty="0" err="1">
                <a:latin typeface="Biome" panose="020B0503030204020804" pitchFamily="34" charset="0"/>
                <a:cs typeface="Biome" panose="020B0503030204020804" pitchFamily="34" charset="0"/>
              </a:rPr>
              <a:t>Claiming</a:t>
            </a:r>
            <a:r>
              <a:rPr lang="nl-NL" sz="2400" b="1" dirty="0">
                <a:latin typeface="Biome" panose="020B0503030204020804" pitchFamily="34" charset="0"/>
                <a:cs typeface="Biome" panose="020B0503030204020804" pitchFamily="34" charset="0"/>
              </a:rPr>
              <a:t> </a:t>
            </a:r>
            <a:r>
              <a:rPr lang="nl-NL" sz="2400" b="1" dirty="0" err="1">
                <a:latin typeface="Biome" panose="020B0503030204020804" pitchFamily="34" charset="0"/>
                <a:cs typeface="Biome" panose="020B0503030204020804" pitchFamily="34" charset="0"/>
              </a:rPr>
              <a:t>to</a:t>
            </a:r>
            <a:r>
              <a:rPr lang="nl-NL" sz="2400" b="1" dirty="0">
                <a:latin typeface="Biome" panose="020B0503030204020804" pitchFamily="34" charset="0"/>
                <a:cs typeface="Biome" panose="020B0503030204020804" pitchFamily="34" charset="0"/>
              </a:rPr>
              <a:t> </a:t>
            </a:r>
            <a:r>
              <a:rPr lang="nl-NL" sz="2400" b="1" dirty="0" err="1">
                <a:latin typeface="Biome" panose="020B0503030204020804" pitchFamily="34" charset="0"/>
                <a:cs typeface="Biome" panose="020B0503030204020804" pitchFamily="34" charset="0"/>
              </a:rPr>
              <a:t>work</a:t>
            </a:r>
            <a:r>
              <a:rPr lang="nl-NL" sz="2400" b="1" dirty="0">
                <a:latin typeface="Biome" panose="020B0503030204020804" pitchFamily="34" charset="0"/>
                <a:cs typeface="Biome" panose="020B0503030204020804" pitchFamily="34" charset="0"/>
              </a:rPr>
              <a:t> </a:t>
            </a:r>
            <a:r>
              <a:rPr lang="nl-NL" sz="2400" b="1" dirty="0" err="1">
                <a:latin typeface="Biome" panose="020B0503030204020804" pitchFamily="34" charset="0"/>
                <a:cs typeface="Biome" panose="020B0503030204020804" pitchFamily="34" charset="0"/>
              </a:rPr>
              <a:t>and</a:t>
            </a:r>
            <a:r>
              <a:rPr lang="nl-NL" sz="2400" b="1" dirty="0">
                <a:latin typeface="Biome" panose="020B0503030204020804" pitchFamily="34" charset="0"/>
                <a:cs typeface="Biome" panose="020B0503030204020804" pitchFamily="34" charset="0"/>
              </a:rPr>
              <a:t> test </a:t>
            </a:r>
            <a:r>
              <a:rPr lang="nl-NL" sz="2400" b="1" dirty="0" err="1">
                <a:latin typeface="Biome" panose="020B0503030204020804" pitchFamily="34" charset="0"/>
                <a:cs typeface="Biome" panose="020B0503030204020804" pitchFamily="34" charset="0"/>
              </a:rPr>
              <a:t>theories</a:t>
            </a:r>
            <a:r>
              <a:rPr lang="nl-NL" sz="2400" b="1" dirty="0">
                <a:latin typeface="Biome" panose="020B0503030204020804" pitchFamily="34" charset="0"/>
                <a:cs typeface="Biome" panose="020B0503030204020804" pitchFamily="34" charset="0"/>
              </a:rPr>
              <a:t> of change/ program </a:t>
            </a:r>
            <a:r>
              <a:rPr lang="nl-NL" sz="2400" b="1" dirty="0" err="1">
                <a:latin typeface="Biome" panose="020B0503030204020804" pitchFamily="34" charset="0"/>
                <a:cs typeface="Biome" panose="020B0503030204020804" pitchFamily="34" charset="0"/>
              </a:rPr>
              <a:t>theories</a:t>
            </a:r>
            <a:r>
              <a:rPr lang="nl-NL" sz="2400" b="1" dirty="0">
                <a:latin typeface="Biome" panose="020B0503030204020804" pitchFamily="34" charset="0"/>
                <a:cs typeface="Biome" panose="020B0503030204020804" pitchFamily="34" charset="0"/>
              </a:rPr>
              <a:t> </a:t>
            </a:r>
            <a:r>
              <a:rPr lang="nl-NL" sz="2400" b="1" dirty="0" err="1">
                <a:latin typeface="Biome" panose="020B0503030204020804" pitchFamily="34" charset="0"/>
                <a:cs typeface="Biome" panose="020B0503030204020804" pitchFamily="34" charset="0"/>
              </a:rPr>
              <a:t>while</a:t>
            </a:r>
            <a:r>
              <a:rPr lang="nl-NL" sz="2400" b="1" dirty="0">
                <a:latin typeface="Biome" panose="020B0503030204020804" pitchFamily="34" charset="0"/>
                <a:cs typeface="Biome" panose="020B0503030204020804" pitchFamily="34" charset="0"/>
              </a:rPr>
              <a:t> in </a:t>
            </a:r>
            <a:r>
              <a:rPr lang="nl-NL" sz="2400" b="1" dirty="0" err="1">
                <a:latin typeface="Biome" panose="020B0503030204020804" pitchFamily="34" charset="0"/>
                <a:cs typeface="Biome" panose="020B0503030204020804" pitchFamily="34" charset="0"/>
              </a:rPr>
              <a:t>fact</a:t>
            </a:r>
            <a:r>
              <a:rPr lang="nl-NL" sz="2400" b="1" dirty="0">
                <a:latin typeface="Biome" panose="020B0503030204020804" pitchFamily="34" charset="0"/>
                <a:cs typeface="Biome" panose="020B0503030204020804" pitchFamily="34" charset="0"/>
              </a:rPr>
              <a:t> </a:t>
            </a:r>
            <a:r>
              <a:rPr lang="nl-NL" sz="2400" b="1" dirty="0" err="1">
                <a:latin typeface="Biome" panose="020B0503030204020804" pitchFamily="34" charset="0"/>
                <a:cs typeface="Biome" panose="020B0503030204020804" pitchFamily="34" charset="0"/>
              </a:rPr>
              <a:t>believing</a:t>
            </a:r>
            <a:r>
              <a:rPr lang="nl-NL" sz="2400" b="1" dirty="0">
                <a:latin typeface="Biome" panose="020B0503030204020804" pitchFamily="34" charset="0"/>
                <a:cs typeface="Biome" panose="020B0503030204020804" pitchFamily="34" charset="0"/>
              </a:rPr>
              <a:t> </a:t>
            </a:r>
            <a:r>
              <a:rPr lang="nl-NL" sz="2400" b="1" dirty="0" err="1">
                <a:latin typeface="Biome" panose="020B0503030204020804" pitchFamily="34" charset="0"/>
                <a:cs typeface="Biome" panose="020B0503030204020804" pitchFamily="34" charset="0"/>
              </a:rPr>
              <a:t>them</a:t>
            </a:r>
            <a:r>
              <a:rPr lang="nl-NL" sz="2400" b="1" dirty="0">
                <a:latin typeface="Biome" panose="020B0503030204020804" pitchFamily="34" charset="0"/>
                <a:cs typeface="Biome" panose="020B0503030204020804" pitchFamily="34" charset="0"/>
              </a:rPr>
              <a:t> </a:t>
            </a:r>
            <a:r>
              <a:rPr lang="nl-NL" sz="2400" b="1" dirty="0" err="1">
                <a:latin typeface="Biome" panose="020B0503030204020804" pitchFamily="34" charset="0"/>
                <a:cs typeface="Biome" panose="020B0503030204020804" pitchFamily="34" charset="0"/>
              </a:rPr>
              <a:t>and</a:t>
            </a:r>
            <a:r>
              <a:rPr lang="nl-NL" sz="2400" b="1" dirty="0">
                <a:latin typeface="Biome" panose="020B0503030204020804" pitchFamily="34" charset="0"/>
                <a:cs typeface="Biome" panose="020B0503030204020804" pitchFamily="34" charset="0"/>
              </a:rPr>
              <a:t> search </a:t>
            </a:r>
            <a:r>
              <a:rPr lang="nl-NL" sz="2400" b="1" dirty="0" err="1">
                <a:latin typeface="Biome" panose="020B0503030204020804" pitchFamily="34" charset="0"/>
                <a:cs typeface="Biome" panose="020B0503030204020804" pitchFamily="34" charset="0"/>
              </a:rPr>
              <a:t>for</a:t>
            </a:r>
            <a:r>
              <a:rPr lang="nl-NL" sz="2400" b="1" dirty="0">
                <a:latin typeface="Biome" panose="020B0503030204020804" pitchFamily="34" charset="0"/>
                <a:cs typeface="Biome" panose="020B0503030204020804" pitchFamily="34" charset="0"/>
              </a:rPr>
              <a:t> </a:t>
            </a:r>
            <a:r>
              <a:rPr lang="nl-NL" sz="2400" b="1" dirty="0" err="1">
                <a:latin typeface="Biome" panose="020B0503030204020804" pitchFamily="34" charset="0"/>
                <a:cs typeface="Biome" panose="020B0503030204020804" pitchFamily="34" charset="0"/>
              </a:rPr>
              <a:t>verifications</a:t>
            </a:r>
            <a:r>
              <a:rPr lang="nl-NL" sz="2400" b="1" dirty="0">
                <a:latin typeface="Biome" panose="020B0503030204020804" pitchFamily="34" charset="0"/>
                <a:cs typeface="Biome" panose="020B0503030204020804" pitchFamily="34" charset="0"/>
              </a:rPr>
              <a:t>; </a:t>
            </a:r>
          </a:p>
          <a:p>
            <a:endParaRPr lang="nl-NL" sz="2400" b="1" dirty="0">
              <a:latin typeface="Biome" panose="020B0503030204020804" pitchFamily="34" charset="0"/>
              <a:cs typeface="Biome" panose="020B0503030204020804" pitchFamily="34" charset="0"/>
            </a:endParaRPr>
          </a:p>
          <a:p>
            <a:pPr marL="342900" indent="-342900">
              <a:buFont typeface="Wingdings" panose="05000000000000000000" pitchFamily="2" charset="2"/>
              <a:buChar char="ü"/>
            </a:pPr>
            <a:r>
              <a:rPr lang="nl-NL" sz="2400" b="1" dirty="0" err="1">
                <a:latin typeface="Biome" panose="020B0503030204020804" pitchFamily="34" charset="0"/>
                <a:cs typeface="Biome" panose="020B0503030204020804" pitchFamily="34" charset="0"/>
              </a:rPr>
              <a:t>Accepting</a:t>
            </a:r>
            <a:r>
              <a:rPr lang="nl-NL" sz="2400" b="1" dirty="0">
                <a:latin typeface="Biome" panose="020B0503030204020804" pitchFamily="34" charset="0"/>
                <a:cs typeface="Biome" panose="020B0503030204020804" pitchFamily="34" charset="0"/>
              </a:rPr>
              <a:t>  a stream of “Say-do-</a:t>
            </a:r>
            <a:r>
              <a:rPr lang="nl-NL" sz="2400" b="1" dirty="0" err="1">
                <a:latin typeface="Biome" panose="020B0503030204020804" pitchFamily="34" charset="0"/>
                <a:cs typeface="Biome" panose="020B0503030204020804" pitchFamily="34" charset="0"/>
              </a:rPr>
              <a:t>behaviors</a:t>
            </a:r>
            <a:r>
              <a:rPr lang="nl-NL" sz="2400" b="1" dirty="0">
                <a:latin typeface="Biome" panose="020B0503030204020804" pitchFamily="34" charset="0"/>
                <a:cs typeface="Biome" panose="020B0503030204020804" pitchFamily="34" charset="0"/>
              </a:rPr>
              <a:t>”  </a:t>
            </a:r>
            <a:r>
              <a:rPr lang="nl-NL" sz="2400" b="1" dirty="0" err="1">
                <a:latin typeface="Biome" panose="020B0503030204020804" pitchFamily="34" charset="0"/>
                <a:cs typeface="Biome" panose="020B0503030204020804" pitchFamily="34" charset="0"/>
              </a:rPr>
              <a:t>by</a:t>
            </a:r>
            <a:r>
              <a:rPr lang="nl-NL" sz="2400" b="1" dirty="0">
                <a:latin typeface="Biome" panose="020B0503030204020804" pitchFamily="34" charset="0"/>
                <a:cs typeface="Biome" panose="020B0503030204020804" pitchFamily="34" charset="0"/>
              </a:rPr>
              <a:t> </a:t>
            </a:r>
            <a:r>
              <a:rPr lang="nl-NL" sz="2400" b="1" dirty="0" err="1">
                <a:latin typeface="Biome" panose="020B0503030204020804" pitchFamily="34" charset="0"/>
                <a:cs typeface="Biome" panose="020B0503030204020804" pitchFamily="34" charset="0"/>
              </a:rPr>
              <a:t>Parliaments</a:t>
            </a:r>
            <a:r>
              <a:rPr lang="nl-NL" sz="2400" b="1" dirty="0">
                <a:latin typeface="Biome" panose="020B0503030204020804" pitchFamily="34" charset="0"/>
                <a:cs typeface="Biome" panose="020B0503030204020804" pitchFamily="34" charset="0"/>
              </a:rPr>
              <a:t>, </a:t>
            </a:r>
            <a:r>
              <a:rPr lang="nl-NL" sz="2400" b="1" dirty="0" err="1">
                <a:latin typeface="Biome" panose="020B0503030204020804" pitchFamily="34" charset="0"/>
                <a:cs typeface="Biome" panose="020B0503030204020804" pitchFamily="34" charset="0"/>
              </a:rPr>
              <a:t>governments</a:t>
            </a:r>
            <a:r>
              <a:rPr lang="nl-NL" sz="2400" b="1" dirty="0">
                <a:latin typeface="Biome" panose="020B0503030204020804" pitchFamily="34" charset="0"/>
                <a:cs typeface="Biome" panose="020B0503030204020804" pitchFamily="34" charset="0"/>
              </a:rPr>
              <a:t>, </a:t>
            </a:r>
            <a:r>
              <a:rPr lang="nl-NL" sz="2400" b="1" dirty="0" err="1">
                <a:latin typeface="Biome" panose="020B0503030204020804" pitchFamily="34" charset="0"/>
                <a:cs typeface="Biome" panose="020B0503030204020804" pitchFamily="34" charset="0"/>
              </a:rPr>
              <a:t>agencies</a:t>
            </a:r>
            <a:r>
              <a:rPr lang="nl-NL" sz="2400" b="1" dirty="0">
                <a:latin typeface="Biome" panose="020B0503030204020804" pitchFamily="34" charset="0"/>
                <a:cs typeface="Biome" panose="020B0503030204020804" pitchFamily="34" charset="0"/>
              </a:rPr>
              <a:t>, </a:t>
            </a:r>
            <a:r>
              <a:rPr lang="nl-NL" sz="2400" b="1" dirty="0" err="1">
                <a:latin typeface="Biome" panose="020B0503030204020804" pitchFamily="34" charset="0"/>
                <a:cs typeface="Biome" panose="020B0503030204020804" pitchFamily="34" charset="0"/>
              </a:rPr>
              <a:t>NGO’s</a:t>
            </a:r>
            <a:r>
              <a:rPr lang="nl-NL" sz="2400" b="1" dirty="0">
                <a:latin typeface="Biome" panose="020B0503030204020804" pitchFamily="34" charset="0"/>
                <a:cs typeface="Biome" panose="020B0503030204020804" pitchFamily="34" charset="0"/>
              </a:rPr>
              <a:t> </a:t>
            </a:r>
            <a:r>
              <a:rPr lang="nl-NL" sz="2400" b="1" dirty="0" err="1">
                <a:latin typeface="Biome" panose="020B0503030204020804" pitchFamily="34" charset="0"/>
                <a:cs typeface="Biome" panose="020B0503030204020804" pitchFamily="34" charset="0"/>
              </a:rPr>
              <a:t>etc</a:t>
            </a:r>
            <a:r>
              <a:rPr lang="nl-NL" sz="2400" b="1" dirty="0">
                <a:latin typeface="Biome" panose="020B0503030204020804" pitchFamily="34" charset="0"/>
                <a:cs typeface="Biome" panose="020B0503030204020804" pitchFamily="34" charset="0"/>
              </a:rPr>
              <a:t> </a:t>
            </a:r>
          </a:p>
          <a:p>
            <a:endParaRPr lang="nl-NL" dirty="0">
              <a:latin typeface="Biome" panose="020B0503030204020804" pitchFamily="34" charset="0"/>
              <a:cs typeface="Biome" panose="020B0503030204020804" pitchFamily="34" charset="0"/>
            </a:endParaRPr>
          </a:p>
          <a:p>
            <a:endParaRPr lang="nl-NL" dirty="0">
              <a:latin typeface="Biome" panose="020B0503030204020804" pitchFamily="34" charset="0"/>
              <a:cs typeface="Biome" panose="020B0503030204020804" pitchFamily="34" charset="0"/>
            </a:endParaRPr>
          </a:p>
        </p:txBody>
      </p:sp>
    </p:spTree>
    <p:extLst>
      <p:ext uri="{BB962C8B-B14F-4D97-AF65-F5344CB8AC3E}">
        <p14:creationId xmlns:p14="http://schemas.microsoft.com/office/powerpoint/2010/main" val="24077542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5E1C607-B355-4F01-AE4C-994741C57589}"/>
              </a:ext>
            </a:extLst>
          </p:cNvPr>
          <p:cNvPicPr>
            <a:picLocks noChangeAspect="1"/>
          </p:cNvPicPr>
          <p:nvPr/>
        </p:nvPicPr>
        <p:blipFill>
          <a:blip r:embed="rId2"/>
          <a:stretch>
            <a:fillRect/>
          </a:stretch>
        </p:blipFill>
        <p:spPr>
          <a:xfrm>
            <a:off x="1804947" y="591011"/>
            <a:ext cx="8547652" cy="5699903"/>
          </a:xfrm>
          <a:prstGeom prst="rect">
            <a:avLst/>
          </a:prstGeom>
        </p:spPr>
      </p:pic>
      <p:sp>
        <p:nvSpPr>
          <p:cNvPr id="4" name="Rechthoek 3">
            <a:extLst>
              <a:ext uri="{FF2B5EF4-FFF2-40B4-BE49-F238E27FC236}">
                <a16:creationId xmlns:a16="http://schemas.microsoft.com/office/drawing/2014/main" id="{758DD4FB-2DA3-420A-8398-2296B92179F2}"/>
              </a:ext>
            </a:extLst>
          </p:cNvPr>
          <p:cNvSpPr/>
          <p:nvPr/>
        </p:nvSpPr>
        <p:spPr>
          <a:xfrm>
            <a:off x="3785804" y="6030683"/>
            <a:ext cx="2157573" cy="236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01856247"/>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B9B5B69-A297-4D2F-8B89-529DA8A273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3E39D215-BF38-4094-82D7-61DED1145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id="{7412700A-91C4-4126-8F17-3B9449DBB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DF985802-25A8-4B99-89F0-2A42EC325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id="{F54C35AF-DB92-4205-A779-2A385B714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9F845211-1F53-4E0A-891E-B78A206F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id="{9149C7DD-9998-4805-BFC8-CEF5F5DF3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47C8036D-3ECA-43DA-BAF5-3C65CF41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29C15912-CDE8-4DF3-9324-273FB4C86D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37C68D51-B7DA-4572-AB7E-708540B3C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1AF802CB-4E9E-4895-9363-C119914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615760E5-5F27-4735-B01C-78E05F3FB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id="{DB9C6516-B2DB-432F-BD3A-A1792BD46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a:extLst>
              <a:ext uri="{FF2B5EF4-FFF2-40B4-BE49-F238E27FC236}">
                <a16:creationId xmlns:a16="http://schemas.microsoft.com/office/drawing/2014/main" id="{BC9C8D0D-644B-4B97-B83C-CC8E64361D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F8BE1EA6-80CF-446B-A4FE-3F935A51C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10E39808-F4F7-43DE-AB53-82B7B55EA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6ED5109A-600A-4C23-9BB3-C4C19C2D9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D76FF73F-8CA3-42B0-A680-353805CD2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B26A6949-3BEB-422A-854C-D4E26E4CF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id="{FE07AD25-30AF-40CD-B901-DF1EDBD68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5AA460AF-7760-4F15-881A-6F0BFDBCD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id="{EE53C70E-5D92-4C42-A34F-9F7D16006B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C27614EE-0086-4D34-99BD-52F03708D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326919B9-3ED4-4744-A713-326B3BAF6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898BDBF5-8AA3-49CD-999A-ABA1F7AE3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AF8ED3E0-CBE7-48C4-8F9E-FF98079CD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id="{A84F153B-2093-4171-BD2D-1631695C9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6">
            <a:extLst>
              <a:ext uri="{FF2B5EF4-FFF2-40B4-BE49-F238E27FC236}">
                <a16:creationId xmlns:a16="http://schemas.microsoft.com/office/drawing/2014/main" id="{DB5BC99D-7BEA-4F13-B82B-A956E2D09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2" name="Rectangle 41">
            <a:extLst>
              <a:ext uri="{FF2B5EF4-FFF2-40B4-BE49-F238E27FC236}">
                <a16:creationId xmlns:a16="http://schemas.microsoft.com/office/drawing/2014/main" id="{8949744F-09B9-40BC-9D0F-8AABAFF87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68376509-7030-42A1-9419-28F8A4769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A4A6DA30-1BE1-43DB-A185-EB97DA304877}"/>
              </a:ext>
            </a:extLst>
          </p:cNvPr>
          <p:cNvSpPr>
            <a:spLocks noGrp="1"/>
          </p:cNvSpPr>
          <p:nvPr>
            <p:ph type="title"/>
          </p:nvPr>
        </p:nvSpPr>
        <p:spPr>
          <a:xfrm>
            <a:off x="312581" y="-438905"/>
            <a:ext cx="4190338" cy="5569589"/>
          </a:xfrm>
        </p:spPr>
        <p:txBody>
          <a:bodyPr vert="horz" lIns="91440" tIns="45720" rIns="91440" bIns="45720" rtlCol="0" anchor="b">
            <a:normAutofit/>
          </a:bodyPr>
          <a:lstStyle/>
          <a:p>
            <a:pPr>
              <a:lnSpc>
                <a:spcPct val="90000"/>
              </a:lnSpc>
            </a:pPr>
            <a:r>
              <a:rPr lang="en-US" sz="1700" dirty="0">
                <a:solidFill>
                  <a:srgbClr val="FEFFFF"/>
                </a:solidFill>
                <a:latin typeface="Biome" panose="020B0503030204020804" pitchFamily="34" charset="0"/>
                <a:cs typeface="Biome" panose="020B0503030204020804" pitchFamily="34" charset="0"/>
              </a:rPr>
              <a:t>In these kind of situations, a </a:t>
            </a:r>
            <a:r>
              <a:rPr lang="en-US" sz="1700" u="sng" dirty="0">
                <a:solidFill>
                  <a:srgbClr val="FEFFFF"/>
                </a:solidFill>
                <a:latin typeface="Biome" panose="020B0503030204020804" pitchFamily="34" charset="0"/>
                <a:cs typeface="Biome" panose="020B0503030204020804" pitchFamily="34" charset="0"/>
              </a:rPr>
              <a:t>resilient evaluator </a:t>
            </a:r>
            <a:r>
              <a:rPr lang="en-US" sz="1700" dirty="0">
                <a:solidFill>
                  <a:srgbClr val="FEFFFF"/>
                </a:solidFill>
                <a:latin typeface="Biome" panose="020B0503030204020804" pitchFamily="34" charset="0"/>
                <a:cs typeface="Biome" panose="020B0503030204020804" pitchFamily="34" charset="0"/>
              </a:rPr>
              <a:t>is a person who has the willpower to loud and clear criticize that type of behavior, understands its causes and may suggest  alternative ways to move forward, but with the possible consequence that he or she will be become a </a:t>
            </a:r>
            <a:r>
              <a:rPr lang="en-US" sz="1700" i="1" dirty="0">
                <a:solidFill>
                  <a:srgbClr val="FEFFFF"/>
                </a:solidFill>
                <a:latin typeface="Biome" panose="020B0503030204020804" pitchFamily="34" charset="0"/>
                <a:cs typeface="Biome" panose="020B0503030204020804" pitchFamily="34" charset="0"/>
              </a:rPr>
              <a:t>Persona non Grata</a:t>
            </a:r>
            <a:r>
              <a:rPr lang="en-US" sz="1700" dirty="0">
                <a:solidFill>
                  <a:srgbClr val="FEFFFF"/>
                </a:solidFill>
                <a:latin typeface="Biome" panose="020B0503030204020804" pitchFamily="34" charset="0"/>
                <a:cs typeface="Biome" panose="020B0503030204020804" pitchFamily="34" charset="0"/>
              </a:rPr>
              <a:t>. </a:t>
            </a:r>
            <a:br>
              <a:rPr lang="en-US" sz="1700" dirty="0">
                <a:solidFill>
                  <a:srgbClr val="FEFFFF"/>
                </a:solidFill>
                <a:latin typeface="Biome" panose="020B0503030204020804" pitchFamily="34" charset="0"/>
                <a:cs typeface="Biome" panose="020B0503030204020804" pitchFamily="34" charset="0"/>
              </a:rPr>
            </a:br>
            <a:br>
              <a:rPr lang="en-US" sz="1700" dirty="0">
                <a:solidFill>
                  <a:srgbClr val="FEFFFF"/>
                </a:solidFill>
                <a:latin typeface="Biome" panose="020B0503030204020804" pitchFamily="34" charset="0"/>
                <a:cs typeface="Biome" panose="020B0503030204020804" pitchFamily="34" charset="0"/>
              </a:rPr>
            </a:br>
            <a:r>
              <a:rPr lang="en-US" sz="1700" dirty="0">
                <a:solidFill>
                  <a:srgbClr val="FEFFFF"/>
                </a:solidFill>
                <a:latin typeface="Biome" panose="020B0503030204020804" pitchFamily="34" charset="0"/>
                <a:cs typeface="Biome" panose="020B0503030204020804" pitchFamily="34" charset="0"/>
              </a:rPr>
              <a:t>But, if we  do not train our evaluators how to deal with these challenges, we may end up producing </a:t>
            </a:r>
            <a:r>
              <a:rPr lang="en-US" sz="1700" i="1" dirty="0">
                <a:solidFill>
                  <a:srgbClr val="FEFFFF"/>
                </a:solidFill>
                <a:latin typeface="Biome" panose="020B0503030204020804" pitchFamily="34" charset="0"/>
                <a:cs typeface="Biome" panose="020B0503030204020804" pitchFamily="34" charset="0"/>
              </a:rPr>
              <a:t>H</a:t>
            </a:r>
            <a:r>
              <a:rPr lang="en-US" sz="1700" b="1" i="1" dirty="0">
                <a:solidFill>
                  <a:srgbClr val="FEFFFF"/>
                </a:solidFill>
                <a:latin typeface="Biome" panose="020B0503030204020804" pitchFamily="34" charset="0"/>
                <a:cs typeface="Biome" panose="020B0503030204020804" pitchFamily="34" charset="0"/>
              </a:rPr>
              <a:t>armless </a:t>
            </a:r>
            <a:r>
              <a:rPr lang="en-US" sz="1700" b="1" i="1" dirty="0" err="1">
                <a:solidFill>
                  <a:srgbClr val="FEFFFF"/>
                </a:solidFill>
                <a:latin typeface="Biome" panose="020B0503030204020804" pitchFamily="34" charset="0"/>
                <a:cs typeface="Biome" panose="020B0503030204020804" pitchFamily="34" charset="0"/>
              </a:rPr>
              <a:t>WallPaper</a:t>
            </a:r>
            <a:r>
              <a:rPr lang="en-US" sz="1700" b="1" i="1" dirty="0">
                <a:solidFill>
                  <a:srgbClr val="FEFFFF"/>
                </a:solidFill>
                <a:latin typeface="Biome" panose="020B0503030204020804" pitchFamily="34" charset="0"/>
                <a:cs typeface="Biome" panose="020B0503030204020804" pitchFamily="34" charset="0"/>
              </a:rPr>
              <a:t> and/or Elevator Music</a:t>
            </a:r>
            <a:r>
              <a:rPr lang="en-US" sz="1700" dirty="0">
                <a:solidFill>
                  <a:srgbClr val="FEFFFF"/>
                </a:solidFill>
                <a:latin typeface="Biome" panose="020B0503030204020804" pitchFamily="34" charset="0"/>
                <a:cs typeface="Biome" panose="020B0503030204020804" pitchFamily="34" charset="0"/>
              </a:rPr>
              <a:t>. </a:t>
            </a:r>
            <a:br>
              <a:rPr lang="en-US" sz="1300" dirty="0">
                <a:solidFill>
                  <a:srgbClr val="FEFFFF"/>
                </a:solidFill>
                <a:latin typeface="Biome" panose="020B0503030204020804" pitchFamily="34" charset="0"/>
                <a:cs typeface="Biome" panose="020B0503030204020804" pitchFamily="34" charset="0"/>
              </a:rPr>
            </a:br>
            <a:endParaRPr lang="en-US" sz="1300" dirty="0">
              <a:solidFill>
                <a:srgbClr val="FEFFFF"/>
              </a:solidFill>
              <a:latin typeface="Biome" panose="020B0503030204020804" pitchFamily="34" charset="0"/>
              <a:cs typeface="Biome" panose="020B0503030204020804" pitchFamily="34" charset="0"/>
            </a:endParaRPr>
          </a:p>
        </p:txBody>
      </p:sp>
      <p:sp>
        <p:nvSpPr>
          <p:cNvPr id="46" name="Freeform 5">
            <a:extLst>
              <a:ext uri="{FF2B5EF4-FFF2-40B4-BE49-F238E27FC236}">
                <a16:creationId xmlns:a16="http://schemas.microsoft.com/office/drawing/2014/main" id="{4CBF1C5E-26C5-4C4D-820D-E3440055F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Rectangle 47">
            <a:extLst>
              <a:ext uri="{FF2B5EF4-FFF2-40B4-BE49-F238E27FC236}">
                <a16:creationId xmlns:a16="http://schemas.microsoft.com/office/drawing/2014/main" id="{98F1E972-BD08-48EF-A790-ADB707BA33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7994" y="965043"/>
            <a:ext cx="5640502" cy="4925011"/>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1575B14A-A094-430E-89C9-D30A8E7C3A78}"/>
              </a:ext>
            </a:extLst>
          </p:cNvPr>
          <p:cNvPicPr>
            <a:picLocks noChangeAspect="1"/>
          </p:cNvPicPr>
          <p:nvPr/>
        </p:nvPicPr>
        <p:blipFill>
          <a:blip r:embed="rId2"/>
          <a:stretch>
            <a:fillRect/>
          </a:stretch>
        </p:blipFill>
        <p:spPr>
          <a:xfrm>
            <a:off x="5751720" y="2143129"/>
            <a:ext cx="2574662" cy="2574662"/>
          </a:xfrm>
          <a:prstGeom prst="rect">
            <a:avLst/>
          </a:prstGeom>
        </p:spPr>
      </p:pic>
      <p:pic>
        <p:nvPicPr>
          <p:cNvPr id="5" name="Afbeelding 4">
            <a:extLst>
              <a:ext uri="{FF2B5EF4-FFF2-40B4-BE49-F238E27FC236}">
                <a16:creationId xmlns:a16="http://schemas.microsoft.com/office/drawing/2014/main" id="{1D0B41E7-05A6-4AEB-98EB-E9B032FC7B30}"/>
              </a:ext>
            </a:extLst>
          </p:cNvPr>
          <p:cNvPicPr>
            <a:picLocks noChangeAspect="1"/>
          </p:cNvPicPr>
          <p:nvPr/>
        </p:nvPicPr>
        <p:blipFill>
          <a:blip r:embed="rId3"/>
          <a:stretch>
            <a:fillRect/>
          </a:stretch>
        </p:blipFill>
        <p:spPr>
          <a:xfrm>
            <a:off x="8490108" y="1142282"/>
            <a:ext cx="2574662" cy="4577177"/>
          </a:xfrm>
          <a:prstGeom prst="rect">
            <a:avLst/>
          </a:prstGeom>
        </p:spPr>
      </p:pic>
    </p:spTree>
    <p:extLst>
      <p:ext uri="{BB962C8B-B14F-4D97-AF65-F5344CB8AC3E}">
        <p14:creationId xmlns:p14="http://schemas.microsoft.com/office/powerpoint/2010/main" val="14433579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EB9703-AF2D-480F-A673-3811B13B2563}"/>
              </a:ext>
            </a:extLst>
          </p:cNvPr>
          <p:cNvSpPr>
            <a:spLocks noGrp="1"/>
          </p:cNvSpPr>
          <p:nvPr>
            <p:ph type="title"/>
          </p:nvPr>
        </p:nvSpPr>
        <p:spPr>
          <a:xfrm>
            <a:off x="2161124" y="310844"/>
            <a:ext cx="8911687" cy="764423"/>
          </a:xfrm>
        </p:spPr>
        <p:txBody>
          <a:bodyPr/>
          <a:lstStyle/>
          <a:p>
            <a:r>
              <a:rPr lang="nl-NL" dirty="0" err="1">
                <a:latin typeface="Biome" panose="020B0503030204020804" pitchFamily="34" charset="0"/>
                <a:cs typeface="Biome" panose="020B0503030204020804" pitchFamily="34" charset="0"/>
              </a:rPr>
              <a:t>Some</a:t>
            </a:r>
            <a:r>
              <a:rPr lang="nl-NL" dirty="0">
                <a:latin typeface="Biome" panose="020B0503030204020804" pitchFamily="34" charset="0"/>
                <a:cs typeface="Biome" panose="020B0503030204020804" pitchFamily="34" charset="0"/>
              </a:rPr>
              <a:t> </a:t>
            </a:r>
            <a:r>
              <a:rPr lang="nl-NL" dirty="0" err="1">
                <a:latin typeface="Biome" panose="020B0503030204020804" pitchFamily="34" charset="0"/>
                <a:cs typeface="Biome" panose="020B0503030204020804" pitchFamily="34" charset="0"/>
              </a:rPr>
              <a:t>references</a:t>
            </a:r>
            <a:r>
              <a:rPr lang="nl-NL" dirty="0">
                <a:latin typeface="Biome" panose="020B0503030204020804" pitchFamily="34" charset="0"/>
                <a:cs typeface="Biome" panose="020B0503030204020804" pitchFamily="34" charset="0"/>
              </a:rPr>
              <a:t> </a:t>
            </a:r>
          </a:p>
        </p:txBody>
      </p:sp>
      <p:sp>
        <p:nvSpPr>
          <p:cNvPr id="6" name="Tekstvak 5">
            <a:extLst>
              <a:ext uri="{FF2B5EF4-FFF2-40B4-BE49-F238E27FC236}">
                <a16:creationId xmlns:a16="http://schemas.microsoft.com/office/drawing/2014/main" id="{732E7B5D-BC45-47F4-BE9F-10A26FEC71B5}"/>
              </a:ext>
            </a:extLst>
          </p:cNvPr>
          <p:cNvSpPr txBox="1"/>
          <p:nvPr/>
        </p:nvSpPr>
        <p:spPr>
          <a:xfrm>
            <a:off x="1007533" y="1388533"/>
            <a:ext cx="10989733" cy="4801314"/>
          </a:xfrm>
          <a:prstGeom prst="rect">
            <a:avLst/>
          </a:prstGeom>
          <a:noFill/>
        </p:spPr>
        <p:txBody>
          <a:bodyPr wrap="square">
            <a:spAutoFit/>
          </a:bodyPr>
          <a:lstStyle/>
          <a:p>
            <a:r>
              <a:rPr lang="en-US" dirty="0">
                <a:latin typeface="Biome" panose="020B0503030204020804" pitchFamily="34" charset="0"/>
                <a:cs typeface="Biome" panose="020B0503030204020804" pitchFamily="34" charset="0"/>
              </a:rPr>
              <a:t>Lyn Pleger &amp; Frans L Leeuw, </a:t>
            </a:r>
            <a:r>
              <a:rPr lang="en-US" dirty="0">
                <a:solidFill>
                  <a:srgbClr val="FF0000"/>
                </a:solidFill>
                <a:latin typeface="Biome" panose="020B0503030204020804" pitchFamily="34" charset="0"/>
                <a:cs typeface="Biome" panose="020B0503030204020804" pitchFamily="34" charset="0"/>
              </a:rPr>
              <a:t>Resilient Evaluators: Characteristics, conditions and prospects</a:t>
            </a:r>
            <a:r>
              <a:rPr lang="en-US" dirty="0">
                <a:latin typeface="Biome" panose="020B0503030204020804" pitchFamily="34" charset="0"/>
                <a:cs typeface="Biome" panose="020B0503030204020804" pitchFamily="34" charset="0"/>
              </a:rPr>
              <a:t>, in: Rob van den Berg et al (eds), </a:t>
            </a:r>
            <a:r>
              <a:rPr lang="en-US" b="1" i="1" dirty="0">
                <a:latin typeface="Biome" panose="020B0503030204020804" pitchFamily="34" charset="0"/>
                <a:cs typeface="Biome" panose="020B0503030204020804" pitchFamily="34" charset="0"/>
              </a:rPr>
              <a:t>Ethics for Evaluation. Beyond “doing no harm” to “tackling bad” and “doing good”</a:t>
            </a:r>
            <a:r>
              <a:rPr lang="en-US" i="1" dirty="0">
                <a:latin typeface="Biome" panose="020B0503030204020804" pitchFamily="34" charset="0"/>
                <a:cs typeface="Biome" panose="020B0503030204020804" pitchFamily="34" charset="0"/>
              </a:rPr>
              <a:t>. </a:t>
            </a:r>
            <a:r>
              <a:rPr lang="en-US" dirty="0">
                <a:latin typeface="Biome" panose="020B0503030204020804" pitchFamily="34" charset="0"/>
                <a:cs typeface="Biome" panose="020B0503030204020804" pitchFamily="34" charset="0"/>
              </a:rPr>
              <a:t>Routledge, in press: chapter 7. </a:t>
            </a:r>
          </a:p>
          <a:p>
            <a:endParaRPr lang="en-US" dirty="0">
              <a:latin typeface="Biome" panose="020B0503030204020804" pitchFamily="34" charset="0"/>
              <a:cs typeface="Biome" panose="020B0503030204020804" pitchFamily="34" charset="0"/>
            </a:endParaRPr>
          </a:p>
          <a:p>
            <a:r>
              <a:rPr lang="en-US" dirty="0">
                <a:latin typeface="Biome" panose="020B0503030204020804" pitchFamily="34" charset="0"/>
                <a:cs typeface="Biome" panose="020B0503030204020804" pitchFamily="34" charset="0"/>
              </a:rPr>
              <a:t>Estelle Raimondo &amp; Frans L. Leeuw, </a:t>
            </a:r>
            <a:r>
              <a:rPr lang="en-US" dirty="0">
                <a:solidFill>
                  <a:srgbClr val="FF0000"/>
                </a:solidFill>
                <a:latin typeface="Biome" panose="020B0503030204020804" pitchFamily="34" charset="0"/>
                <a:cs typeface="Biome" panose="020B0503030204020804" pitchFamily="34" charset="0"/>
              </a:rPr>
              <a:t>Evaluation Systems And Bureaucratic Capture: Locked In The System And Potential Avenues For Change</a:t>
            </a:r>
            <a:r>
              <a:rPr lang="en-US" dirty="0">
                <a:latin typeface="Biome" panose="020B0503030204020804" pitchFamily="34" charset="0"/>
                <a:cs typeface="Biome" panose="020B0503030204020804" pitchFamily="34" charset="0"/>
              </a:rPr>
              <a:t>, in: Burt Perrin &amp; Tony </a:t>
            </a:r>
            <a:r>
              <a:rPr lang="en-US" dirty="0" err="1">
                <a:latin typeface="Biome" panose="020B0503030204020804" pitchFamily="34" charset="0"/>
                <a:cs typeface="Biome" panose="020B0503030204020804" pitchFamily="34" charset="0"/>
              </a:rPr>
              <a:t>Tony</a:t>
            </a:r>
            <a:r>
              <a:rPr lang="en-US" dirty="0">
                <a:latin typeface="Biome" panose="020B0503030204020804" pitchFamily="34" charset="0"/>
                <a:cs typeface="Biome" panose="020B0503030204020804" pitchFamily="34" charset="0"/>
              </a:rPr>
              <a:t> Tyrrell (eds), </a:t>
            </a:r>
            <a:r>
              <a:rPr lang="en-US" b="1" i="1" dirty="0">
                <a:latin typeface="Biome" panose="020B0503030204020804" pitchFamily="34" charset="0"/>
                <a:cs typeface="Biome" panose="020B0503030204020804" pitchFamily="34" charset="0"/>
              </a:rPr>
              <a:t>Bureaucracy and Evaluation, </a:t>
            </a:r>
            <a:r>
              <a:rPr lang="en-US" dirty="0">
                <a:latin typeface="Biome" panose="020B0503030204020804" pitchFamily="34" charset="0"/>
                <a:cs typeface="Biome" panose="020B0503030204020804" pitchFamily="34" charset="0"/>
              </a:rPr>
              <a:t>Routledge, 2020, p.143-160.</a:t>
            </a:r>
          </a:p>
          <a:p>
            <a:endParaRPr lang="en-US" dirty="0">
              <a:latin typeface="Biome" panose="020B0503030204020804" pitchFamily="34" charset="0"/>
              <a:cs typeface="Biome" panose="020B0503030204020804" pitchFamily="34" charset="0"/>
            </a:endParaRPr>
          </a:p>
          <a:p>
            <a:r>
              <a:rPr lang="en-US" dirty="0" err="1">
                <a:latin typeface="Biome" panose="020B0503030204020804" pitchFamily="34" charset="0"/>
                <a:cs typeface="Biome" panose="020B0503030204020804" pitchFamily="34" charset="0"/>
              </a:rPr>
              <a:t>P.Dahler</a:t>
            </a:r>
            <a:r>
              <a:rPr lang="en-US" dirty="0">
                <a:latin typeface="Biome" panose="020B0503030204020804" pitchFamily="34" charset="0"/>
                <a:cs typeface="Biome" panose="020B0503030204020804" pitchFamily="34" charset="0"/>
              </a:rPr>
              <a:t>-Larson, </a:t>
            </a:r>
            <a:r>
              <a:rPr lang="en-US" dirty="0">
                <a:solidFill>
                  <a:srgbClr val="FF0000"/>
                </a:solidFill>
                <a:latin typeface="Biome" panose="020B0503030204020804" pitchFamily="34" charset="0"/>
                <a:cs typeface="Biome" panose="020B0503030204020804" pitchFamily="34" charset="0"/>
              </a:rPr>
              <a:t>The skeptical turn </a:t>
            </a:r>
            <a:r>
              <a:rPr lang="en-US" dirty="0">
                <a:latin typeface="Biome" panose="020B0503030204020804" pitchFamily="34" charset="0"/>
                <a:cs typeface="Biome" panose="020B0503030204020804" pitchFamily="34" charset="0"/>
              </a:rPr>
              <a:t>in evaluation, in: </a:t>
            </a:r>
            <a:r>
              <a:rPr lang="en-US" dirty="0" err="1">
                <a:latin typeface="Biome" panose="020B0503030204020804" pitchFamily="34" charset="0"/>
                <a:cs typeface="Biome" panose="020B0503030204020804" pitchFamily="34" charset="0"/>
              </a:rPr>
              <a:t>J.E.Furubo</a:t>
            </a:r>
            <a:r>
              <a:rPr lang="en-US" dirty="0">
                <a:latin typeface="Biome" panose="020B0503030204020804" pitchFamily="34" charset="0"/>
                <a:cs typeface="Biome" panose="020B0503030204020804" pitchFamily="34" charset="0"/>
              </a:rPr>
              <a:t> &amp; N. Stame (eds), </a:t>
            </a:r>
            <a:r>
              <a:rPr lang="en-US" b="1" i="1" dirty="0">
                <a:latin typeface="Biome" panose="020B0503030204020804" pitchFamily="34" charset="0"/>
                <a:cs typeface="Biome" panose="020B0503030204020804" pitchFamily="34" charset="0"/>
              </a:rPr>
              <a:t>The Evaluation Enterprise</a:t>
            </a:r>
            <a:r>
              <a:rPr lang="en-US" dirty="0">
                <a:latin typeface="Biome" panose="020B0503030204020804" pitchFamily="34" charset="0"/>
                <a:cs typeface="Biome" panose="020B0503030204020804" pitchFamily="34" charset="0"/>
              </a:rPr>
              <a:t>, Routledge, 2018, p. 58-80.</a:t>
            </a:r>
          </a:p>
          <a:p>
            <a:endParaRPr lang="en-US" dirty="0">
              <a:latin typeface="Biome" panose="020B0503030204020804" pitchFamily="34" charset="0"/>
              <a:cs typeface="Biome" panose="020B0503030204020804" pitchFamily="34" charset="0"/>
            </a:endParaRPr>
          </a:p>
          <a:p>
            <a:r>
              <a:rPr lang="en-US" dirty="0">
                <a:latin typeface="Biome" panose="020B0503030204020804" pitchFamily="34" charset="0"/>
                <a:cs typeface="Biome" panose="020B0503030204020804" pitchFamily="34" charset="0"/>
              </a:rPr>
              <a:t>Sandra van Thiel &amp; Frans L. Leeuw, The </a:t>
            </a:r>
            <a:r>
              <a:rPr lang="en-US" dirty="0">
                <a:solidFill>
                  <a:srgbClr val="FF0000"/>
                </a:solidFill>
                <a:latin typeface="Biome" panose="020B0503030204020804" pitchFamily="34" charset="0"/>
                <a:cs typeface="Biome" panose="020B0503030204020804" pitchFamily="34" charset="0"/>
              </a:rPr>
              <a:t>Performance Paradox in the Public Sector</a:t>
            </a:r>
            <a:r>
              <a:rPr lang="en-US" dirty="0">
                <a:latin typeface="Biome" panose="020B0503030204020804" pitchFamily="34" charset="0"/>
                <a:cs typeface="Biome" panose="020B0503030204020804" pitchFamily="34" charset="0"/>
              </a:rPr>
              <a:t>, in: </a:t>
            </a:r>
            <a:r>
              <a:rPr lang="en-US" b="1" i="1" dirty="0">
                <a:latin typeface="Biome" panose="020B0503030204020804" pitchFamily="34" charset="0"/>
                <a:cs typeface="Biome" panose="020B0503030204020804" pitchFamily="34" charset="0"/>
              </a:rPr>
              <a:t>Public Performance &amp; Management Review</a:t>
            </a:r>
            <a:r>
              <a:rPr lang="en-US" dirty="0">
                <a:latin typeface="Biome" panose="020B0503030204020804" pitchFamily="34" charset="0"/>
                <a:cs typeface="Biome" panose="020B0503030204020804" pitchFamily="34" charset="0"/>
              </a:rPr>
              <a:t>, 25, 3 (2002), p. 267-281,</a:t>
            </a:r>
          </a:p>
          <a:p>
            <a:endParaRPr lang="en-US" dirty="0">
              <a:latin typeface="Biome" panose="020B0503030204020804" pitchFamily="34" charset="0"/>
              <a:cs typeface="Biome" panose="020B0503030204020804" pitchFamily="34" charset="0"/>
            </a:endParaRPr>
          </a:p>
          <a:p>
            <a:r>
              <a:rPr lang="en-US" dirty="0">
                <a:latin typeface="Biome" panose="020B0503030204020804" pitchFamily="34" charset="0"/>
                <a:cs typeface="Biome" panose="020B0503030204020804" pitchFamily="34" charset="0"/>
              </a:rPr>
              <a:t>Frans L Leeuw and JE Furubo, </a:t>
            </a:r>
            <a:r>
              <a:rPr lang="en-US" dirty="0">
                <a:solidFill>
                  <a:srgbClr val="FF0000"/>
                </a:solidFill>
                <a:latin typeface="Biome" panose="020B0503030204020804" pitchFamily="34" charset="0"/>
                <a:cs typeface="Biome" panose="020B0503030204020804" pitchFamily="34" charset="0"/>
              </a:rPr>
              <a:t>Evaluation Systems</a:t>
            </a:r>
            <a:r>
              <a:rPr lang="en-US" dirty="0">
                <a:latin typeface="Biome" panose="020B0503030204020804" pitchFamily="34" charset="0"/>
                <a:cs typeface="Biome" panose="020B0503030204020804" pitchFamily="34" charset="0"/>
              </a:rPr>
              <a:t>: What Are They and Why Study Them, in: </a:t>
            </a:r>
            <a:r>
              <a:rPr lang="en-US" b="1" i="1" dirty="0">
                <a:latin typeface="Biome" panose="020B0503030204020804" pitchFamily="34" charset="0"/>
                <a:cs typeface="Biome" panose="020B0503030204020804" pitchFamily="34" charset="0"/>
              </a:rPr>
              <a:t>Evaluation</a:t>
            </a:r>
            <a:r>
              <a:rPr lang="en-US" dirty="0">
                <a:latin typeface="Biome" panose="020B0503030204020804" pitchFamily="34" charset="0"/>
                <a:cs typeface="Biome" panose="020B0503030204020804" pitchFamily="34" charset="0"/>
              </a:rPr>
              <a:t>, 14 (2) (2008), p.157–169</a:t>
            </a:r>
          </a:p>
          <a:p>
            <a:endParaRPr lang="nl-NL" dirty="0"/>
          </a:p>
        </p:txBody>
      </p:sp>
    </p:spTree>
    <p:extLst>
      <p:ext uri="{BB962C8B-B14F-4D97-AF65-F5344CB8AC3E}">
        <p14:creationId xmlns:p14="http://schemas.microsoft.com/office/powerpoint/2010/main" val="25892830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1_Sliert">
  <a:themeElements>
    <a:clrScheme name="Sliert">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lier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ert">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Badge</Template>
  <TotalTime>710</TotalTime>
  <Words>582</Words>
  <Application>Microsoft Office PowerPoint</Application>
  <PresentationFormat>Widescreen</PresentationFormat>
  <Paragraphs>42</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Biome</vt:lpstr>
      <vt:lpstr>Century Gothic</vt:lpstr>
      <vt:lpstr>Wingdings</vt:lpstr>
      <vt:lpstr>Wingdings 3</vt:lpstr>
      <vt:lpstr>1_Sliert</vt:lpstr>
      <vt:lpstr>PowerPoint Presentation</vt:lpstr>
      <vt:lpstr>TOPIC 1 </vt:lpstr>
      <vt:lpstr>Incorporating these insights into evaluation training programs </vt:lpstr>
      <vt:lpstr>PowerPoint Presentation</vt:lpstr>
      <vt:lpstr>PowerPoint Presentation</vt:lpstr>
      <vt:lpstr>PowerPoint Presentation</vt:lpstr>
      <vt:lpstr>In these kind of situations, a resilient evaluator is a person who has the willpower to loud and clear criticize that type of behavior, understands its causes and may suggest  alternative ways to move forward, but with the possible consequence that he or she will be become a Persona non Grata.   But, if we  do not train our evaluators how to deal with these challenges, we may end up producing Harmless WallPaper and/or Elevator Music.  </vt:lpstr>
      <vt:lpstr>Some 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FRANS LEEUW</dc:creator>
  <cp:lastModifiedBy>April Nakaima</cp:lastModifiedBy>
  <cp:revision>18</cp:revision>
  <dcterms:created xsi:type="dcterms:W3CDTF">2021-09-13T19:11:44Z</dcterms:created>
  <dcterms:modified xsi:type="dcterms:W3CDTF">2021-10-15T17:18:19Z</dcterms:modified>
</cp:coreProperties>
</file>