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3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0D7A1-4805-4E7F-99A0-A57A0693D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6F0545-C93E-4FCC-A254-35262CE36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AD9617-341F-4B95-9596-59AF7A87C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725B-D8A7-48A8-B71F-44C73C697030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C754C7-C333-4B81-9466-1D35A91C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3DAA11-63F3-419B-8FE8-B5D364DC1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0940-7564-4FC8-B886-889C640B6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18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3573C-9D16-4329-8944-56B464CD4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AB8DC9-CAEE-450F-A3B0-2C600EA75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E641A5-C95E-4FC2-BEDC-B6C4E007E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725B-D8A7-48A8-B71F-44C73C697030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F36A2-25E9-47F9-AF1B-21A500663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78160D-4126-46CA-B267-D50E8D029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0940-7564-4FC8-B886-889C640B6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263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FBA76F6-90D3-4582-B14E-607E17A33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8FD5D4-7FEF-429D-8DE4-A3278DB00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A8B00C-CE51-4CF6-8B82-63439524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725B-D8A7-48A8-B71F-44C73C697030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4C249C-CF1F-412A-B141-42254544B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BD0B10-3EC8-47B2-8491-8C381C06A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0940-7564-4FC8-B886-889C640B6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818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79334-3050-4258-A1D2-4A20280E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73AE00-9AEE-4249-B0AF-2F6AF8F53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B66B2-3648-476D-8BC5-60A9C9368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725B-D8A7-48A8-B71F-44C73C697030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9D5C4C-25CA-433F-8872-A5EF7E0EB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2C283-7EDF-4C12-8103-0DBBC932B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0940-7564-4FC8-B886-889C640B6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6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E956C-78ED-455D-B55A-779BA68C6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1193D5-8DEF-443A-AFCE-305589E4F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691ADB-5F18-470F-8FDD-BB3C98AAE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725B-D8A7-48A8-B71F-44C73C697030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1A5C12-6705-41EF-9E93-8C5A11CF2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67120C-4E09-49B9-8760-F5BEBD85F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0940-7564-4FC8-B886-889C640B6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74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FAB23-26A2-4199-B21E-D4B26DD63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601BE1-C085-4A52-8798-F379343A0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72D639-F7E8-4019-A2A7-27A69FD93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E89C3D-E838-4BC2-B82C-6FC5069BC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725B-D8A7-48A8-B71F-44C73C697030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E7731F-FFA1-4842-9CDA-5C2311E5B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47DA1A-28DF-47E4-928C-F722AEE4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0940-7564-4FC8-B886-889C640B6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92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A8FC3-D323-49EC-9B77-3FBFFC314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BC8633-FE8D-425F-8C99-00C1E8DFB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641361-1C8A-4A9C-B57A-0FD3B26E7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BAFCD0-83D0-4046-95FC-AF321AEC04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F5EC0BA-F677-405C-882B-61880FBA5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D00958-C52B-47DA-A2E9-5CB9A58FA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725B-D8A7-48A8-B71F-44C73C697030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48FD616-E70E-4018-9E68-7CE2C04E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7CF3C3-62D9-4D18-8DAB-9301327E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0940-7564-4FC8-B886-889C640B6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71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C6407-3134-4F43-AF39-5F766EE2C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571A54-A79D-49A3-8DCD-90C09BE55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725B-D8A7-48A8-B71F-44C73C697030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1D6898-DF5B-4D46-ABA7-6C16B07E2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F190F27-42C6-40D1-ACCC-3B4513A7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0940-7564-4FC8-B886-889C640B6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72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38AED2-8A61-4EF5-987F-7EBB9255F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725B-D8A7-48A8-B71F-44C73C697030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38B383B-E916-4F57-B9F6-C06FF0DDE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8D3A55-C877-49DB-83FA-54053A244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0940-7564-4FC8-B886-889C640B6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93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6751A-B88F-49C7-8B97-05F505984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E73C62-2AD4-4164-84D7-5015119EE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F65B96-1872-428D-9676-6BFD5600A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29E2F5-2318-44EE-8BAB-C45568C54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725B-D8A7-48A8-B71F-44C73C697030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2177A2-2E97-44F6-814B-E81906E97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80A0B9-615D-4CA4-9405-2318B5574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0940-7564-4FC8-B886-889C640B6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858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F64F4-1130-4A11-A290-734D12F0E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AA73DED-7B3B-42AF-A7ED-30A8D2D88C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4265BA-5B6E-4F3C-9DFB-81532F2A3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8F45DF-184A-4DF9-A9B9-82F6B3639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B725B-D8A7-48A8-B71F-44C73C697030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06B5C5-4F66-47A4-A980-8900D95B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F8DB48-A6B8-4863-A57D-384F0AED7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0940-7564-4FC8-B886-889C640B6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5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AF2AA-4F67-4BC5-B03F-DD5D69F96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F1BE79-370E-4D2B-925B-07C32C0B6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9D8C64-6549-4B92-B16B-140C295BB5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B725B-D8A7-48A8-B71F-44C73C697030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5BF805-9314-4E7D-9423-3A52490CBB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560CDD-E5D0-4C5D-AFCF-EE5BABB9A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B0940-7564-4FC8-B886-889C640B62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30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Ein weißes Puzzle mit einem roten Teil, das sich abhebt">
            <a:extLst>
              <a:ext uri="{FF2B5EF4-FFF2-40B4-BE49-F238E27FC236}">
                <a16:creationId xmlns:a16="http://schemas.microsoft.com/office/drawing/2014/main" id="{7C7EC66D-F3D4-4A94-8A81-D00A5B2229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3" r="3144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54F12-A944-4D0F-8441-23A13A852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3700" i="1">
                <a:effectLst/>
                <a:latin typeface="+mn-lt"/>
                <a:ea typeface="Calibri" panose="020F0502020204030204" pitchFamily="34" charset="0"/>
              </a:rPr>
              <a:t>Rethinking Evaluation Criteria: </a:t>
            </a:r>
            <a:br>
              <a:rPr lang="en-US" sz="3700" i="1">
                <a:effectLst/>
                <a:latin typeface="+mn-lt"/>
                <a:ea typeface="Calibri" panose="020F0502020204030204" pitchFamily="34" charset="0"/>
              </a:rPr>
            </a:br>
            <a:r>
              <a:rPr lang="en-US" sz="3700" i="1">
                <a:effectLst/>
                <a:latin typeface="+mn-lt"/>
                <a:ea typeface="Calibri" panose="020F0502020204030204" pitchFamily="34" charset="0"/>
              </a:rPr>
              <a:t>Implications of Inequities and Sustainability for Training Evaluators</a:t>
            </a:r>
            <a:r>
              <a:rPr lang="en-US" sz="3700">
                <a:effectLst/>
                <a:latin typeface="+mn-lt"/>
                <a:ea typeface="Calibri" panose="020F0502020204030204" pitchFamily="34" charset="0"/>
              </a:rPr>
              <a:t> </a:t>
            </a:r>
            <a:endParaRPr lang="ru-RU" sz="3700"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C60FE8-7282-43C7-8D04-2E3BA5F87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We may need additional criteria</a:t>
            </a:r>
            <a:endParaRPr lang="ru-RU" sz="3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190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F3FF8-1DBE-4CCC-A9F6-7B21BC73E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103437"/>
            <a:ext cx="5406642" cy="1325563"/>
          </a:xfrm>
        </p:spPr>
        <p:txBody>
          <a:bodyPr/>
          <a:lstStyle/>
          <a:p>
            <a:r>
              <a:rPr lang="en-US" b="1" i="1" dirty="0"/>
              <a:t>Reach</a:t>
            </a:r>
            <a:endParaRPr lang="ru-RU" b="1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9936FE-D06F-4009-A763-F71743899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429000"/>
            <a:ext cx="5490602" cy="1496695"/>
          </a:xfrm>
        </p:spPr>
        <p:txBody>
          <a:bodyPr anchor="t"/>
          <a:lstStyle/>
          <a:p>
            <a:r>
              <a:rPr lang="en-US" dirty="0"/>
              <a:t>Share of members of the target group that were involved in the intervention</a:t>
            </a:r>
            <a:endParaRPr lang="ru-RU" dirty="0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B9A683D-3DDD-4376-BD98-8D0D7FBEBA70}"/>
              </a:ext>
            </a:extLst>
          </p:cNvPr>
          <p:cNvGrpSpPr/>
          <p:nvPr/>
        </p:nvGrpSpPr>
        <p:grpSpPr>
          <a:xfrm>
            <a:off x="1136720" y="1120774"/>
            <a:ext cx="3371920" cy="2098674"/>
            <a:chOff x="271920" y="1233488"/>
            <a:chExt cx="3371920" cy="2098674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D89067BF-3443-4C7B-8F82-AE845679F547}"/>
                </a:ext>
              </a:extLst>
            </p:cNvPr>
            <p:cNvGrpSpPr/>
            <p:nvPr/>
          </p:nvGrpSpPr>
          <p:grpSpPr>
            <a:xfrm>
              <a:off x="271920" y="1233488"/>
              <a:ext cx="3371920" cy="914400"/>
              <a:chOff x="271920" y="1233488"/>
              <a:chExt cx="3371920" cy="914400"/>
            </a:xfrm>
          </p:grpSpPr>
          <p:pic>
            <p:nvPicPr>
              <p:cNvPr id="7" name="Рисунок 6" descr="Группа со сплошной заливкой">
                <a:extLst>
                  <a:ext uri="{FF2B5EF4-FFF2-40B4-BE49-F238E27FC236}">
                    <a16:creationId xmlns:a16="http://schemas.microsoft.com/office/drawing/2014/main" id="{3B146F91-0B82-4FD2-8138-4014D38B69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71920" y="1233488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8" name="Рисунок 7" descr="Группа со сплошной заливкой">
                <a:extLst>
                  <a:ext uri="{FF2B5EF4-FFF2-40B4-BE49-F238E27FC236}">
                    <a16:creationId xmlns:a16="http://schemas.microsoft.com/office/drawing/2014/main" id="{AFCF8805-93F5-4F51-AA0B-848F7B9BD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94880" y="1233488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9" name="Рисунок 8" descr="Группа со сплошной заливкой">
                <a:extLst>
                  <a:ext uri="{FF2B5EF4-FFF2-40B4-BE49-F238E27FC236}">
                    <a16:creationId xmlns:a16="http://schemas.microsoft.com/office/drawing/2014/main" id="{B9A501F4-BD0E-4FBD-B922-23E8792F88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17840" y="1233488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0" name="Рисунок 9" descr="Группа со сплошной заливкой">
                <a:extLst>
                  <a:ext uri="{FF2B5EF4-FFF2-40B4-BE49-F238E27FC236}">
                    <a16:creationId xmlns:a16="http://schemas.microsoft.com/office/drawing/2014/main" id="{07519F5C-800A-4437-A7C8-3A9573151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729440" y="123348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BDD7A1A4-F8F3-4D7A-B9E0-11CB0AEE21B3}"/>
                </a:ext>
              </a:extLst>
            </p:cNvPr>
            <p:cNvGrpSpPr/>
            <p:nvPr/>
          </p:nvGrpSpPr>
          <p:grpSpPr>
            <a:xfrm>
              <a:off x="271920" y="1825625"/>
              <a:ext cx="3371920" cy="914400"/>
              <a:chOff x="271920" y="1233488"/>
              <a:chExt cx="3371920" cy="914400"/>
            </a:xfrm>
          </p:grpSpPr>
          <p:pic>
            <p:nvPicPr>
              <p:cNvPr id="13" name="Рисунок 12" descr="Группа со сплошной заливкой">
                <a:extLst>
                  <a:ext uri="{FF2B5EF4-FFF2-40B4-BE49-F238E27FC236}">
                    <a16:creationId xmlns:a16="http://schemas.microsoft.com/office/drawing/2014/main" id="{C5C74ED6-3CEC-4F52-9015-978B7193F9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71920" y="1233488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4" name="Рисунок 13" descr="Группа со сплошной заливкой">
                <a:extLst>
                  <a:ext uri="{FF2B5EF4-FFF2-40B4-BE49-F238E27FC236}">
                    <a16:creationId xmlns:a16="http://schemas.microsoft.com/office/drawing/2014/main" id="{A089D72F-AE0B-48AF-BD62-8CFB1BC40C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94880" y="1233488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5" name="Рисунок 14" descr="Группа со сплошной заливкой">
                <a:extLst>
                  <a:ext uri="{FF2B5EF4-FFF2-40B4-BE49-F238E27FC236}">
                    <a16:creationId xmlns:a16="http://schemas.microsoft.com/office/drawing/2014/main" id="{F5B15201-5994-4032-97C7-293E4F0AD9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917840" y="1233488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6" name="Рисунок 15" descr="Группа со сплошной заливкой">
                <a:extLst>
                  <a:ext uri="{FF2B5EF4-FFF2-40B4-BE49-F238E27FC236}">
                    <a16:creationId xmlns:a16="http://schemas.microsoft.com/office/drawing/2014/main" id="{0C960469-EE66-406A-AC8F-92A3C914A5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729440" y="123348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1EA4BF4-15F2-4BC3-8FC7-346B14D7A530}"/>
                </a:ext>
              </a:extLst>
            </p:cNvPr>
            <p:cNvGrpSpPr/>
            <p:nvPr/>
          </p:nvGrpSpPr>
          <p:grpSpPr>
            <a:xfrm>
              <a:off x="271920" y="2417762"/>
              <a:ext cx="3371920" cy="914400"/>
              <a:chOff x="271920" y="1233488"/>
              <a:chExt cx="3371920" cy="914400"/>
            </a:xfrm>
          </p:grpSpPr>
          <p:pic>
            <p:nvPicPr>
              <p:cNvPr id="18" name="Рисунок 17" descr="Группа со сплошной заливкой">
                <a:extLst>
                  <a:ext uri="{FF2B5EF4-FFF2-40B4-BE49-F238E27FC236}">
                    <a16:creationId xmlns:a16="http://schemas.microsoft.com/office/drawing/2014/main" id="{3A452CCA-E618-46D9-A7EC-98D15400C0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71920" y="1233488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9" name="Рисунок 18" descr="Группа со сплошной заливкой">
                <a:extLst>
                  <a:ext uri="{FF2B5EF4-FFF2-40B4-BE49-F238E27FC236}">
                    <a16:creationId xmlns:a16="http://schemas.microsoft.com/office/drawing/2014/main" id="{D48669C2-6963-4FEA-9062-8542D1BA67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94880" y="1233488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0" name="Рисунок 19" descr="Группа со сплошной заливкой">
                <a:extLst>
                  <a:ext uri="{FF2B5EF4-FFF2-40B4-BE49-F238E27FC236}">
                    <a16:creationId xmlns:a16="http://schemas.microsoft.com/office/drawing/2014/main" id="{6BB3AD31-6E4D-4634-961E-1B0D80A541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917840" y="1233488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1" name="Рисунок 20" descr="Группа со сплошной заливкой">
                <a:extLst>
                  <a:ext uri="{FF2B5EF4-FFF2-40B4-BE49-F238E27FC236}">
                    <a16:creationId xmlns:a16="http://schemas.microsoft.com/office/drawing/2014/main" id="{28AE79B5-45E6-490F-A959-752998DB97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2729440" y="1233488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B57B851F-4355-45E1-BF1A-26E0D7B726F4}"/>
              </a:ext>
            </a:extLst>
          </p:cNvPr>
          <p:cNvGrpSpPr/>
          <p:nvPr/>
        </p:nvGrpSpPr>
        <p:grpSpPr>
          <a:xfrm>
            <a:off x="859120" y="3638553"/>
            <a:ext cx="4029920" cy="2345532"/>
            <a:chOff x="271920" y="4001294"/>
            <a:chExt cx="4029920" cy="2345532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8C664043-01D2-4384-88ED-5B37565B211A}"/>
                </a:ext>
              </a:extLst>
            </p:cNvPr>
            <p:cNvGrpSpPr/>
            <p:nvPr/>
          </p:nvGrpSpPr>
          <p:grpSpPr>
            <a:xfrm>
              <a:off x="271920" y="4001294"/>
              <a:ext cx="4002720" cy="914400"/>
              <a:chOff x="271920" y="4001294"/>
              <a:chExt cx="4002720" cy="914400"/>
            </a:xfrm>
          </p:grpSpPr>
          <p:pic>
            <p:nvPicPr>
              <p:cNvPr id="5" name="Рисунок 4" descr="Загородная сцена со сплошной заливкой">
                <a:extLst>
                  <a:ext uri="{FF2B5EF4-FFF2-40B4-BE49-F238E27FC236}">
                    <a16:creationId xmlns:a16="http://schemas.microsoft.com/office/drawing/2014/main" id="{2BF51D4F-B6CC-4908-915C-913F02C5EF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71920" y="400129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2" name="Рисунок 21" descr="Загородная сцена со сплошной заливкой">
                <a:extLst>
                  <a:ext uri="{FF2B5EF4-FFF2-40B4-BE49-F238E27FC236}">
                    <a16:creationId xmlns:a16="http://schemas.microsoft.com/office/drawing/2014/main" id="{26C94211-E7FC-45A1-9020-61A2EBF33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301360" y="400129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3" name="Рисунок 22" descr="Загородная сцена со сплошной заливкой">
                <a:extLst>
                  <a:ext uri="{FF2B5EF4-FFF2-40B4-BE49-F238E27FC236}">
                    <a16:creationId xmlns:a16="http://schemas.microsoft.com/office/drawing/2014/main" id="{58F33C42-C67C-4E54-9B14-BFB1D47844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330800" y="400129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4" name="Рисунок 23" descr="Загородная сцена со сплошной заливкой">
                <a:extLst>
                  <a:ext uri="{FF2B5EF4-FFF2-40B4-BE49-F238E27FC236}">
                    <a16:creationId xmlns:a16="http://schemas.microsoft.com/office/drawing/2014/main" id="{3EA315BC-B08B-43EB-B9A3-2A929BEDDC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360240" y="4001294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52E22DA9-677F-4A4C-92E6-0277BE996657}"/>
                </a:ext>
              </a:extLst>
            </p:cNvPr>
            <p:cNvGrpSpPr/>
            <p:nvPr/>
          </p:nvGrpSpPr>
          <p:grpSpPr>
            <a:xfrm>
              <a:off x="271920" y="4710112"/>
              <a:ext cx="4002720" cy="914400"/>
              <a:chOff x="271920" y="4001294"/>
              <a:chExt cx="4002720" cy="914400"/>
            </a:xfrm>
          </p:grpSpPr>
          <p:pic>
            <p:nvPicPr>
              <p:cNvPr id="32" name="Рисунок 31" descr="Загородная сцена со сплошной заливкой">
                <a:extLst>
                  <a:ext uri="{FF2B5EF4-FFF2-40B4-BE49-F238E27FC236}">
                    <a16:creationId xmlns:a16="http://schemas.microsoft.com/office/drawing/2014/main" id="{BFB2A7C0-6475-4D40-940F-2F94E0D00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71920" y="400129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3" name="Рисунок 32" descr="Загородная сцена со сплошной заливкой">
                <a:extLst>
                  <a:ext uri="{FF2B5EF4-FFF2-40B4-BE49-F238E27FC236}">
                    <a16:creationId xmlns:a16="http://schemas.microsoft.com/office/drawing/2014/main" id="{9FAA81E0-508E-45E6-A278-B9720F679D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301360" y="400129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4" name="Рисунок 33" descr="Загородная сцена со сплошной заливкой">
                <a:extLst>
                  <a:ext uri="{FF2B5EF4-FFF2-40B4-BE49-F238E27FC236}">
                    <a16:creationId xmlns:a16="http://schemas.microsoft.com/office/drawing/2014/main" id="{62218D7E-7AD0-4834-A60B-23C8FCF1B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330800" y="400129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5" name="Рисунок 34" descr="Загородная сцена со сплошной заливкой">
                <a:extLst>
                  <a:ext uri="{FF2B5EF4-FFF2-40B4-BE49-F238E27FC236}">
                    <a16:creationId xmlns:a16="http://schemas.microsoft.com/office/drawing/2014/main" id="{600797BF-A2A2-4291-B959-0BA88E8791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360240" y="4001294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E667E42E-EF79-41C0-95D5-D7E0DB942043}"/>
                </a:ext>
              </a:extLst>
            </p:cNvPr>
            <p:cNvGrpSpPr/>
            <p:nvPr/>
          </p:nvGrpSpPr>
          <p:grpSpPr>
            <a:xfrm>
              <a:off x="299120" y="5432426"/>
              <a:ext cx="4002720" cy="914400"/>
              <a:chOff x="271920" y="4001294"/>
              <a:chExt cx="4002720" cy="914400"/>
            </a:xfrm>
          </p:grpSpPr>
          <p:pic>
            <p:nvPicPr>
              <p:cNvPr id="37" name="Рисунок 36" descr="Загородная сцена со сплошной заливкой">
                <a:extLst>
                  <a:ext uri="{FF2B5EF4-FFF2-40B4-BE49-F238E27FC236}">
                    <a16:creationId xmlns:a16="http://schemas.microsoft.com/office/drawing/2014/main" id="{68131147-D88F-4315-A702-0A884A284F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71920" y="400129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8" name="Рисунок 37" descr="Загородная сцена со сплошной заливкой">
                <a:extLst>
                  <a:ext uri="{FF2B5EF4-FFF2-40B4-BE49-F238E27FC236}">
                    <a16:creationId xmlns:a16="http://schemas.microsoft.com/office/drawing/2014/main" id="{3A08BFF8-9BBA-4B71-8C9C-71A52488E9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301360" y="400129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9" name="Рисунок 38" descr="Загородная сцена со сплошной заливкой">
                <a:extLst>
                  <a:ext uri="{FF2B5EF4-FFF2-40B4-BE49-F238E27FC236}">
                    <a16:creationId xmlns:a16="http://schemas.microsoft.com/office/drawing/2014/main" id="{22FFDDCE-741C-4C02-8989-47E264A6EF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330800" y="4001294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0" name="Рисунок 39" descr="Загородная сцена со сплошной заливкой">
                <a:extLst>
                  <a:ext uri="{FF2B5EF4-FFF2-40B4-BE49-F238E27FC236}">
                    <a16:creationId xmlns:a16="http://schemas.microsoft.com/office/drawing/2014/main" id="{C0A1F818-D6B6-4971-A4D4-022416149B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360240" y="4001294"/>
                <a:ext cx="914400" cy="914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46620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F3FF8-1DBE-4CCC-A9F6-7B21BC73E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080" y="1391921"/>
            <a:ext cx="4512562" cy="2037080"/>
          </a:xfrm>
        </p:spPr>
        <p:txBody>
          <a:bodyPr>
            <a:normAutofit/>
          </a:bodyPr>
          <a:lstStyle/>
          <a:p>
            <a:r>
              <a:rPr lang="en-US" b="1" i="1" dirty="0"/>
              <a:t>Potential for local/national replication</a:t>
            </a:r>
            <a:endParaRPr lang="ru-RU" b="1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9936FE-D06F-4009-A763-F71743899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7680" y="3429000"/>
            <a:ext cx="4748922" cy="2037079"/>
          </a:xfrm>
        </p:spPr>
        <p:txBody>
          <a:bodyPr anchor="t">
            <a:normAutofit/>
          </a:bodyPr>
          <a:lstStyle/>
          <a:p>
            <a:r>
              <a:rPr lang="en-US" dirty="0"/>
              <a:t>To what extent the model introduced by the intervention can be replicated by local/national institutions?</a:t>
            </a:r>
            <a:endParaRPr lang="ru-RU" dirty="0"/>
          </a:p>
        </p:txBody>
      </p:sp>
      <p:pic>
        <p:nvPicPr>
          <p:cNvPr id="6" name="Рисунок 5" descr="Пекарь, добавляющий чернику на торт">
            <a:extLst>
              <a:ext uri="{FF2B5EF4-FFF2-40B4-BE49-F238E27FC236}">
                <a16:creationId xmlns:a16="http://schemas.microsoft.com/office/drawing/2014/main" id="{92C1F817-DCB1-4399-98BF-6B5E9564D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7120"/>
            <a:ext cx="6732792" cy="44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02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56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Rethinking Evaluation Criteria:  Implications of Inequities and Sustainability for Training Evaluators </vt:lpstr>
      <vt:lpstr>Reach</vt:lpstr>
      <vt:lpstr>Potential for local/national replication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Rethinking Evaluation Criteria:  Implications of Inequities and Sustainability for Training Evaluators</dc:title>
  <dc:creator>Кошелева Наталья</dc:creator>
  <cp:lastModifiedBy>April Nakaima</cp:lastModifiedBy>
  <cp:revision>5</cp:revision>
  <dcterms:created xsi:type="dcterms:W3CDTF">2021-10-04T09:19:00Z</dcterms:created>
  <dcterms:modified xsi:type="dcterms:W3CDTF">2021-10-04T13:15:41Z</dcterms:modified>
</cp:coreProperties>
</file>