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343" r:id="rId2"/>
    <p:sldId id="344" r:id="rId3"/>
    <p:sldId id="345" r:id="rId4"/>
    <p:sldId id="347" r:id="rId5"/>
    <p:sldId id="346" r:id="rId6"/>
    <p:sldId id="337" r:id="rId7"/>
    <p:sldId id="351" r:id="rId8"/>
    <p:sldId id="341" r:id="rId9"/>
    <p:sldId id="352" r:id="rId10"/>
    <p:sldId id="342" r:id="rId11"/>
    <p:sldId id="348" r:id="rId12"/>
    <p:sldId id="353" r:id="rId13"/>
    <p:sldId id="338" r:id="rId14"/>
    <p:sldId id="354" r:id="rId15"/>
    <p:sldId id="349" r:id="rId16"/>
    <p:sldId id="35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F1F1F1"/>
    <a:srgbClr val="EDEDED"/>
    <a:srgbClr val="31599F"/>
    <a:srgbClr val="9D9D9D"/>
    <a:srgbClr val="FFE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8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8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592059-2873-4256-9048-8C361DFAE227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A6900FF-CFE1-4CF3-9A00-0CDC036E7CEB}">
      <dgm:prSet/>
      <dgm:spPr/>
      <dgm:t>
        <a:bodyPr/>
        <a:lstStyle/>
        <a:p>
          <a:r>
            <a:rPr lang="en-US"/>
            <a:t>First Wave: 22-25 million domestic migrants left India’s cities in March and April, returning to families. With transport suspended, many of these journeys were made on foot, with little support </a:t>
          </a:r>
        </a:p>
      </dgm:t>
    </dgm:pt>
    <dgm:pt modelId="{302FE859-7488-4C7E-8620-1BB29316B125}" type="parTrans" cxnId="{A9EDA290-C59B-4F86-8D8D-76564F2A4C47}">
      <dgm:prSet/>
      <dgm:spPr/>
      <dgm:t>
        <a:bodyPr/>
        <a:lstStyle/>
        <a:p>
          <a:endParaRPr lang="en-US"/>
        </a:p>
      </dgm:t>
    </dgm:pt>
    <dgm:pt modelId="{4AD2E0D2-2450-4E9D-96F6-C3BC0AA56531}" type="sibTrans" cxnId="{A9EDA290-C59B-4F86-8D8D-76564F2A4C47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1F9DC05A-8023-4212-86CF-DB6B68ABD91E}">
      <dgm:prSet/>
      <dgm:spPr/>
      <dgm:t>
        <a:bodyPr/>
        <a:lstStyle/>
        <a:p>
          <a:r>
            <a:rPr lang="en-US" b="0" i="0"/>
            <a:t>Second Wave: Devastating Impact on Lives, Livelihood and Mental wellbeing </a:t>
          </a:r>
          <a:endParaRPr lang="en-US"/>
        </a:p>
      </dgm:t>
    </dgm:pt>
    <dgm:pt modelId="{9F0AEF32-DEC2-4FB4-99BA-70FD6F14B39B}" type="parTrans" cxnId="{0CAC46CA-45C4-4D46-884A-82642972C6B0}">
      <dgm:prSet/>
      <dgm:spPr/>
      <dgm:t>
        <a:bodyPr/>
        <a:lstStyle/>
        <a:p>
          <a:endParaRPr lang="en-US"/>
        </a:p>
      </dgm:t>
    </dgm:pt>
    <dgm:pt modelId="{B68ACD12-E391-499D-AD6B-985AD572F205}" type="sibTrans" cxnId="{0CAC46CA-45C4-4D46-884A-82642972C6B0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30B097A3-275B-498A-9BB9-DD4ABBC91C57}">
      <dgm:prSet/>
      <dgm:spPr/>
      <dgm:t>
        <a:bodyPr/>
        <a:lstStyle/>
        <a:p>
          <a:r>
            <a:rPr lang="en-US" b="0" i="0"/>
            <a:t>As the worst of the health impacts of the second wave recede, the lingering questions of livelihoods of vulnerable communities remains </a:t>
          </a:r>
          <a:endParaRPr lang="en-US"/>
        </a:p>
      </dgm:t>
    </dgm:pt>
    <dgm:pt modelId="{CC88D037-1198-4BD2-BB4A-92B3648E4A9F}" type="parTrans" cxnId="{E53E85B6-30C4-4B06-A6A6-8F4E416AC92D}">
      <dgm:prSet/>
      <dgm:spPr/>
      <dgm:t>
        <a:bodyPr/>
        <a:lstStyle/>
        <a:p>
          <a:endParaRPr lang="en-US"/>
        </a:p>
      </dgm:t>
    </dgm:pt>
    <dgm:pt modelId="{DE6CAA41-025E-4C47-A08C-ACA826ADE44E}" type="sibTrans" cxnId="{E53E85B6-30C4-4B06-A6A6-8F4E416AC92D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760D2118-7BDC-4668-8BCC-EA82DFE89D3C}" type="pres">
      <dgm:prSet presAssocID="{B2592059-2873-4256-9048-8C361DFAE227}" presName="Name0" presStyleCnt="0">
        <dgm:presLayoutVars>
          <dgm:animLvl val="lvl"/>
          <dgm:resizeHandles val="exact"/>
        </dgm:presLayoutVars>
      </dgm:prSet>
      <dgm:spPr/>
    </dgm:pt>
    <dgm:pt modelId="{5F4F890F-5E9B-4DF0-8867-4F4CC4429C5F}" type="pres">
      <dgm:prSet presAssocID="{1A6900FF-CFE1-4CF3-9A00-0CDC036E7CEB}" presName="compositeNode" presStyleCnt="0">
        <dgm:presLayoutVars>
          <dgm:bulletEnabled val="1"/>
        </dgm:presLayoutVars>
      </dgm:prSet>
      <dgm:spPr/>
    </dgm:pt>
    <dgm:pt modelId="{38AB6CD5-8E0C-466E-85E7-8EB54677823E}" type="pres">
      <dgm:prSet presAssocID="{1A6900FF-CFE1-4CF3-9A00-0CDC036E7CEB}" presName="bgRect" presStyleLbl="alignNode1" presStyleIdx="0" presStyleCnt="3"/>
      <dgm:spPr/>
    </dgm:pt>
    <dgm:pt modelId="{D051A5C4-321E-437B-8627-193702D37E17}" type="pres">
      <dgm:prSet presAssocID="{4AD2E0D2-2450-4E9D-96F6-C3BC0AA56531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6E9CADC0-C19B-4ED0-A71B-F4D68EE16978}" type="pres">
      <dgm:prSet presAssocID="{1A6900FF-CFE1-4CF3-9A00-0CDC036E7CEB}" presName="nodeRect" presStyleLbl="alignNode1" presStyleIdx="0" presStyleCnt="3">
        <dgm:presLayoutVars>
          <dgm:bulletEnabled val="1"/>
        </dgm:presLayoutVars>
      </dgm:prSet>
      <dgm:spPr/>
    </dgm:pt>
    <dgm:pt modelId="{643FE3B4-A82A-4429-81D8-EEDA79698D33}" type="pres">
      <dgm:prSet presAssocID="{4AD2E0D2-2450-4E9D-96F6-C3BC0AA56531}" presName="sibTrans" presStyleCnt="0"/>
      <dgm:spPr/>
    </dgm:pt>
    <dgm:pt modelId="{2FA2E51C-5BE7-43BE-89C2-D5EC02B4EDCD}" type="pres">
      <dgm:prSet presAssocID="{1F9DC05A-8023-4212-86CF-DB6B68ABD91E}" presName="compositeNode" presStyleCnt="0">
        <dgm:presLayoutVars>
          <dgm:bulletEnabled val="1"/>
        </dgm:presLayoutVars>
      </dgm:prSet>
      <dgm:spPr/>
    </dgm:pt>
    <dgm:pt modelId="{761E154F-424F-41B8-A7FF-46AFADCF351D}" type="pres">
      <dgm:prSet presAssocID="{1F9DC05A-8023-4212-86CF-DB6B68ABD91E}" presName="bgRect" presStyleLbl="alignNode1" presStyleIdx="1" presStyleCnt="3"/>
      <dgm:spPr/>
    </dgm:pt>
    <dgm:pt modelId="{7758691C-8332-4716-A871-0BBF66A3C4C0}" type="pres">
      <dgm:prSet presAssocID="{B68ACD12-E391-499D-AD6B-985AD572F205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4DF9BEFB-80F8-4769-BCA9-A3926872CD4E}" type="pres">
      <dgm:prSet presAssocID="{1F9DC05A-8023-4212-86CF-DB6B68ABD91E}" presName="nodeRect" presStyleLbl="alignNode1" presStyleIdx="1" presStyleCnt="3">
        <dgm:presLayoutVars>
          <dgm:bulletEnabled val="1"/>
        </dgm:presLayoutVars>
      </dgm:prSet>
      <dgm:spPr/>
    </dgm:pt>
    <dgm:pt modelId="{E64B6D81-A42C-4465-9680-3A0EC0C954F5}" type="pres">
      <dgm:prSet presAssocID="{B68ACD12-E391-499D-AD6B-985AD572F205}" presName="sibTrans" presStyleCnt="0"/>
      <dgm:spPr/>
    </dgm:pt>
    <dgm:pt modelId="{1215D895-FA99-45D5-842E-0CF2550A2143}" type="pres">
      <dgm:prSet presAssocID="{30B097A3-275B-498A-9BB9-DD4ABBC91C57}" presName="compositeNode" presStyleCnt="0">
        <dgm:presLayoutVars>
          <dgm:bulletEnabled val="1"/>
        </dgm:presLayoutVars>
      </dgm:prSet>
      <dgm:spPr/>
    </dgm:pt>
    <dgm:pt modelId="{B5525B83-D550-42C1-A145-D9708EE8946F}" type="pres">
      <dgm:prSet presAssocID="{30B097A3-275B-498A-9BB9-DD4ABBC91C57}" presName="bgRect" presStyleLbl="alignNode1" presStyleIdx="2" presStyleCnt="3"/>
      <dgm:spPr/>
    </dgm:pt>
    <dgm:pt modelId="{672C5B00-DFFA-4324-919F-F8F90BCACEAC}" type="pres">
      <dgm:prSet presAssocID="{DE6CAA41-025E-4C47-A08C-ACA826ADE44E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63678ED2-840F-4A3C-B3B2-93A4E2B66153}" type="pres">
      <dgm:prSet presAssocID="{30B097A3-275B-498A-9BB9-DD4ABBC91C57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77D4020B-ED41-416A-AB2B-887A67B5F527}" type="presOf" srcId="{1A6900FF-CFE1-4CF3-9A00-0CDC036E7CEB}" destId="{38AB6CD5-8E0C-466E-85E7-8EB54677823E}" srcOrd="0" destOrd="0" presId="urn:microsoft.com/office/officeart/2016/7/layout/LinearBlockProcessNumbered"/>
    <dgm:cxn modelId="{42E8B822-42FB-45B3-92CA-813F0B7C361D}" type="presOf" srcId="{1A6900FF-CFE1-4CF3-9A00-0CDC036E7CEB}" destId="{6E9CADC0-C19B-4ED0-A71B-F4D68EE16978}" srcOrd="1" destOrd="0" presId="urn:microsoft.com/office/officeart/2016/7/layout/LinearBlockProcessNumbered"/>
    <dgm:cxn modelId="{FA010962-7308-490E-AB86-666792727799}" type="presOf" srcId="{1F9DC05A-8023-4212-86CF-DB6B68ABD91E}" destId="{761E154F-424F-41B8-A7FF-46AFADCF351D}" srcOrd="0" destOrd="0" presId="urn:microsoft.com/office/officeart/2016/7/layout/LinearBlockProcessNumbered"/>
    <dgm:cxn modelId="{FCD9CB7E-9E53-4C6C-B9DC-4977B560238A}" type="presOf" srcId="{DE6CAA41-025E-4C47-A08C-ACA826ADE44E}" destId="{672C5B00-DFFA-4324-919F-F8F90BCACEAC}" srcOrd="0" destOrd="0" presId="urn:microsoft.com/office/officeart/2016/7/layout/LinearBlockProcessNumbered"/>
    <dgm:cxn modelId="{C43D8E86-4D6A-4D24-86CD-2481959812FD}" type="presOf" srcId="{30B097A3-275B-498A-9BB9-DD4ABBC91C57}" destId="{B5525B83-D550-42C1-A145-D9708EE8946F}" srcOrd="0" destOrd="0" presId="urn:microsoft.com/office/officeart/2016/7/layout/LinearBlockProcessNumbered"/>
    <dgm:cxn modelId="{A9EDA290-C59B-4F86-8D8D-76564F2A4C47}" srcId="{B2592059-2873-4256-9048-8C361DFAE227}" destId="{1A6900FF-CFE1-4CF3-9A00-0CDC036E7CEB}" srcOrd="0" destOrd="0" parTransId="{302FE859-7488-4C7E-8620-1BB29316B125}" sibTransId="{4AD2E0D2-2450-4E9D-96F6-C3BC0AA56531}"/>
    <dgm:cxn modelId="{4F53C097-A38A-4BF7-B2A4-329473CB364E}" type="presOf" srcId="{30B097A3-275B-498A-9BB9-DD4ABBC91C57}" destId="{63678ED2-840F-4A3C-B3B2-93A4E2B66153}" srcOrd="1" destOrd="0" presId="urn:microsoft.com/office/officeart/2016/7/layout/LinearBlockProcessNumbered"/>
    <dgm:cxn modelId="{A1C894AD-21E9-4199-8989-F97F849594ED}" type="presOf" srcId="{B2592059-2873-4256-9048-8C361DFAE227}" destId="{760D2118-7BDC-4668-8BCC-EA82DFE89D3C}" srcOrd="0" destOrd="0" presId="urn:microsoft.com/office/officeart/2016/7/layout/LinearBlockProcessNumbered"/>
    <dgm:cxn modelId="{E53E85B6-30C4-4B06-A6A6-8F4E416AC92D}" srcId="{B2592059-2873-4256-9048-8C361DFAE227}" destId="{30B097A3-275B-498A-9BB9-DD4ABBC91C57}" srcOrd="2" destOrd="0" parTransId="{CC88D037-1198-4BD2-BB4A-92B3648E4A9F}" sibTransId="{DE6CAA41-025E-4C47-A08C-ACA826ADE44E}"/>
    <dgm:cxn modelId="{0BEEC5B8-5042-4FDA-996E-91E2EAFAA69D}" type="presOf" srcId="{1F9DC05A-8023-4212-86CF-DB6B68ABD91E}" destId="{4DF9BEFB-80F8-4769-BCA9-A3926872CD4E}" srcOrd="1" destOrd="0" presId="urn:microsoft.com/office/officeart/2016/7/layout/LinearBlockProcessNumbered"/>
    <dgm:cxn modelId="{0CAC46CA-45C4-4D46-884A-82642972C6B0}" srcId="{B2592059-2873-4256-9048-8C361DFAE227}" destId="{1F9DC05A-8023-4212-86CF-DB6B68ABD91E}" srcOrd="1" destOrd="0" parTransId="{9F0AEF32-DEC2-4FB4-99BA-70FD6F14B39B}" sibTransId="{B68ACD12-E391-499D-AD6B-985AD572F205}"/>
    <dgm:cxn modelId="{10D9E4DA-6EBF-40AE-8765-79838BA3DF81}" type="presOf" srcId="{4AD2E0D2-2450-4E9D-96F6-C3BC0AA56531}" destId="{D051A5C4-321E-437B-8627-193702D37E17}" srcOrd="0" destOrd="0" presId="urn:microsoft.com/office/officeart/2016/7/layout/LinearBlockProcessNumbered"/>
    <dgm:cxn modelId="{3A1E60E9-E17D-4BFE-82BC-7A462E4F0E63}" type="presOf" srcId="{B68ACD12-E391-499D-AD6B-985AD572F205}" destId="{7758691C-8332-4716-A871-0BBF66A3C4C0}" srcOrd="0" destOrd="0" presId="urn:microsoft.com/office/officeart/2016/7/layout/LinearBlockProcessNumbered"/>
    <dgm:cxn modelId="{5A76FC5B-01BD-4E99-A61E-079F235B8487}" type="presParOf" srcId="{760D2118-7BDC-4668-8BCC-EA82DFE89D3C}" destId="{5F4F890F-5E9B-4DF0-8867-4F4CC4429C5F}" srcOrd="0" destOrd="0" presId="urn:microsoft.com/office/officeart/2016/7/layout/LinearBlockProcessNumbered"/>
    <dgm:cxn modelId="{B7AAFF26-15BB-4D90-9882-F233E17FFC94}" type="presParOf" srcId="{5F4F890F-5E9B-4DF0-8867-4F4CC4429C5F}" destId="{38AB6CD5-8E0C-466E-85E7-8EB54677823E}" srcOrd="0" destOrd="0" presId="urn:microsoft.com/office/officeart/2016/7/layout/LinearBlockProcessNumbered"/>
    <dgm:cxn modelId="{3D620514-9A96-4C2A-9099-93C090A13A48}" type="presParOf" srcId="{5F4F890F-5E9B-4DF0-8867-4F4CC4429C5F}" destId="{D051A5C4-321E-437B-8627-193702D37E17}" srcOrd="1" destOrd="0" presId="urn:microsoft.com/office/officeart/2016/7/layout/LinearBlockProcessNumbered"/>
    <dgm:cxn modelId="{FE17731A-6567-49EE-9002-6F97274BFBE2}" type="presParOf" srcId="{5F4F890F-5E9B-4DF0-8867-4F4CC4429C5F}" destId="{6E9CADC0-C19B-4ED0-A71B-F4D68EE16978}" srcOrd="2" destOrd="0" presId="urn:microsoft.com/office/officeart/2016/7/layout/LinearBlockProcessNumbered"/>
    <dgm:cxn modelId="{DE34E5D3-FA9C-4845-9537-C99FD1A4B287}" type="presParOf" srcId="{760D2118-7BDC-4668-8BCC-EA82DFE89D3C}" destId="{643FE3B4-A82A-4429-81D8-EEDA79698D33}" srcOrd="1" destOrd="0" presId="urn:microsoft.com/office/officeart/2016/7/layout/LinearBlockProcessNumbered"/>
    <dgm:cxn modelId="{F6F875EC-59EF-40FC-937E-7139D7A0C6D6}" type="presParOf" srcId="{760D2118-7BDC-4668-8BCC-EA82DFE89D3C}" destId="{2FA2E51C-5BE7-43BE-89C2-D5EC02B4EDCD}" srcOrd="2" destOrd="0" presId="urn:microsoft.com/office/officeart/2016/7/layout/LinearBlockProcessNumbered"/>
    <dgm:cxn modelId="{EB598C61-BBB3-4C22-B1EF-EA6D7180ABF9}" type="presParOf" srcId="{2FA2E51C-5BE7-43BE-89C2-D5EC02B4EDCD}" destId="{761E154F-424F-41B8-A7FF-46AFADCF351D}" srcOrd="0" destOrd="0" presId="urn:microsoft.com/office/officeart/2016/7/layout/LinearBlockProcessNumbered"/>
    <dgm:cxn modelId="{092BBD6D-F706-47FF-89BD-9D4CD7FD2647}" type="presParOf" srcId="{2FA2E51C-5BE7-43BE-89C2-D5EC02B4EDCD}" destId="{7758691C-8332-4716-A871-0BBF66A3C4C0}" srcOrd="1" destOrd="0" presId="urn:microsoft.com/office/officeart/2016/7/layout/LinearBlockProcessNumbered"/>
    <dgm:cxn modelId="{98C956CD-64DC-483D-A680-EEF3DD7E4E61}" type="presParOf" srcId="{2FA2E51C-5BE7-43BE-89C2-D5EC02B4EDCD}" destId="{4DF9BEFB-80F8-4769-BCA9-A3926872CD4E}" srcOrd="2" destOrd="0" presId="urn:microsoft.com/office/officeart/2016/7/layout/LinearBlockProcessNumbered"/>
    <dgm:cxn modelId="{91C6DD33-B757-4285-A308-D3FDB3DB1C99}" type="presParOf" srcId="{760D2118-7BDC-4668-8BCC-EA82DFE89D3C}" destId="{E64B6D81-A42C-4465-9680-3A0EC0C954F5}" srcOrd="3" destOrd="0" presId="urn:microsoft.com/office/officeart/2016/7/layout/LinearBlockProcessNumbered"/>
    <dgm:cxn modelId="{82EB6489-723B-4D17-9465-A8FBC070AFC2}" type="presParOf" srcId="{760D2118-7BDC-4668-8BCC-EA82DFE89D3C}" destId="{1215D895-FA99-45D5-842E-0CF2550A2143}" srcOrd="4" destOrd="0" presId="urn:microsoft.com/office/officeart/2016/7/layout/LinearBlockProcessNumbered"/>
    <dgm:cxn modelId="{6F574831-29D6-4568-82D9-A12F7BF57721}" type="presParOf" srcId="{1215D895-FA99-45D5-842E-0CF2550A2143}" destId="{B5525B83-D550-42C1-A145-D9708EE8946F}" srcOrd="0" destOrd="0" presId="urn:microsoft.com/office/officeart/2016/7/layout/LinearBlockProcessNumbered"/>
    <dgm:cxn modelId="{C4B5D3F4-79C7-4C3C-A29F-2F907DC39DC4}" type="presParOf" srcId="{1215D895-FA99-45D5-842E-0CF2550A2143}" destId="{672C5B00-DFFA-4324-919F-F8F90BCACEAC}" srcOrd="1" destOrd="0" presId="urn:microsoft.com/office/officeart/2016/7/layout/LinearBlockProcessNumbered"/>
    <dgm:cxn modelId="{B44E672D-CE13-4472-A003-7D7BA7476038}" type="presParOf" srcId="{1215D895-FA99-45D5-842E-0CF2550A2143}" destId="{63678ED2-840F-4A3C-B3B2-93A4E2B66153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5FC8AA-E8A0-4052-8E92-DEF858FDEE3D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1D6F2CE-5087-4A0C-ACBC-00A2CB9E4270}">
      <dgm:prSet custT="1"/>
      <dgm:spPr/>
      <dgm:t>
        <a:bodyPr/>
        <a:lstStyle/>
        <a:p>
          <a:r>
            <a:rPr lang="en-US" sz="2800" dirty="0"/>
            <a:t>Technology to the fore : Using tech for reaching out to communities </a:t>
          </a:r>
        </a:p>
      </dgm:t>
    </dgm:pt>
    <dgm:pt modelId="{8CD10AB2-E3B7-4F6B-A642-4DB63E27DC5F}" type="parTrans" cxnId="{6B192F0C-9EE1-4205-9131-FC85FF515EBF}">
      <dgm:prSet/>
      <dgm:spPr/>
      <dgm:t>
        <a:bodyPr/>
        <a:lstStyle/>
        <a:p>
          <a:endParaRPr lang="en-US"/>
        </a:p>
      </dgm:t>
    </dgm:pt>
    <dgm:pt modelId="{BA44283C-68AE-40B2-BC21-07751C859300}" type="sibTrans" cxnId="{6B192F0C-9EE1-4205-9131-FC85FF515EBF}">
      <dgm:prSet/>
      <dgm:spPr/>
      <dgm:t>
        <a:bodyPr/>
        <a:lstStyle/>
        <a:p>
          <a:endParaRPr lang="en-US"/>
        </a:p>
      </dgm:t>
    </dgm:pt>
    <dgm:pt modelId="{53559190-9F30-4127-89E3-C9709CD4236D}">
      <dgm:prSet custT="1"/>
      <dgm:spPr/>
      <dgm:t>
        <a:bodyPr/>
        <a:lstStyle/>
        <a:p>
          <a:r>
            <a:rPr lang="en-US" sz="2800" dirty="0"/>
            <a:t>Responsive to their time: Connecting again at a suitable time </a:t>
          </a:r>
        </a:p>
      </dgm:t>
    </dgm:pt>
    <dgm:pt modelId="{67AD62C6-135A-4F53-B5E4-0DB00E846539}" type="parTrans" cxnId="{099A5ED1-BEFD-4C24-B96B-343CB5B90387}">
      <dgm:prSet/>
      <dgm:spPr/>
      <dgm:t>
        <a:bodyPr/>
        <a:lstStyle/>
        <a:p>
          <a:endParaRPr lang="en-US"/>
        </a:p>
      </dgm:t>
    </dgm:pt>
    <dgm:pt modelId="{4EB7EE54-1561-4E5F-BDA4-1711BF8D4FED}" type="sibTrans" cxnId="{099A5ED1-BEFD-4C24-B96B-343CB5B90387}">
      <dgm:prSet/>
      <dgm:spPr/>
      <dgm:t>
        <a:bodyPr/>
        <a:lstStyle/>
        <a:p>
          <a:endParaRPr lang="en-US"/>
        </a:p>
      </dgm:t>
    </dgm:pt>
    <dgm:pt modelId="{F6CF4D82-21CD-4D4A-83BD-61F165FF474F}">
      <dgm:prSet custT="1"/>
      <dgm:spPr/>
      <dgm:t>
        <a:bodyPr/>
        <a:lstStyle/>
        <a:p>
          <a:r>
            <a:rPr lang="en-US" sz="2800" dirty="0"/>
            <a:t>Connecting with Team : Brainstorming virtually </a:t>
          </a:r>
        </a:p>
      </dgm:t>
    </dgm:pt>
    <dgm:pt modelId="{3B0AEAE7-D597-4610-84B0-FA8393649340}" type="parTrans" cxnId="{E3ACBEA7-4AF4-4DB0-BAE5-9A3396FBF713}">
      <dgm:prSet/>
      <dgm:spPr/>
      <dgm:t>
        <a:bodyPr/>
        <a:lstStyle/>
        <a:p>
          <a:endParaRPr lang="en-US"/>
        </a:p>
      </dgm:t>
    </dgm:pt>
    <dgm:pt modelId="{CF07248A-7C55-4F42-B74C-C080F7C8BECE}" type="sibTrans" cxnId="{E3ACBEA7-4AF4-4DB0-BAE5-9A3396FBF713}">
      <dgm:prSet/>
      <dgm:spPr/>
      <dgm:t>
        <a:bodyPr/>
        <a:lstStyle/>
        <a:p>
          <a:endParaRPr lang="en-US"/>
        </a:p>
      </dgm:t>
    </dgm:pt>
    <dgm:pt modelId="{44082DC7-89BD-4626-A089-61E2951670FE}">
      <dgm:prSet custT="1"/>
      <dgm:spPr/>
      <dgm:t>
        <a:bodyPr/>
        <a:lstStyle/>
        <a:p>
          <a:r>
            <a:rPr lang="en-US" sz="2800" dirty="0"/>
            <a:t>Create a collaborative workspace </a:t>
          </a:r>
        </a:p>
      </dgm:t>
    </dgm:pt>
    <dgm:pt modelId="{8BB084AC-3486-499E-B72C-0230FEE2BBF9}" type="parTrans" cxnId="{CAD5E05E-BFE7-4992-BADF-165541C889FB}">
      <dgm:prSet/>
      <dgm:spPr/>
      <dgm:t>
        <a:bodyPr/>
        <a:lstStyle/>
        <a:p>
          <a:endParaRPr lang="en-US"/>
        </a:p>
      </dgm:t>
    </dgm:pt>
    <dgm:pt modelId="{B1460CC4-3BCC-45B3-BD20-626CCBA9ED23}" type="sibTrans" cxnId="{CAD5E05E-BFE7-4992-BADF-165541C889FB}">
      <dgm:prSet/>
      <dgm:spPr/>
      <dgm:t>
        <a:bodyPr/>
        <a:lstStyle/>
        <a:p>
          <a:endParaRPr lang="en-US"/>
        </a:p>
      </dgm:t>
    </dgm:pt>
    <dgm:pt modelId="{CDF833B3-39EB-4E04-B377-89F9CCBC8BEE}" type="pres">
      <dgm:prSet presAssocID="{495FC8AA-E8A0-4052-8E92-DEF858FDEE3D}" presName="vert0" presStyleCnt="0">
        <dgm:presLayoutVars>
          <dgm:dir/>
          <dgm:animOne val="branch"/>
          <dgm:animLvl val="lvl"/>
        </dgm:presLayoutVars>
      </dgm:prSet>
      <dgm:spPr/>
    </dgm:pt>
    <dgm:pt modelId="{C96340AF-BF91-4FF5-BFA2-CBA70E006769}" type="pres">
      <dgm:prSet presAssocID="{B1D6F2CE-5087-4A0C-ACBC-00A2CB9E4270}" presName="thickLine" presStyleLbl="alignNode1" presStyleIdx="0" presStyleCnt="4"/>
      <dgm:spPr/>
    </dgm:pt>
    <dgm:pt modelId="{F72D401A-E132-4624-B015-F91CBCCF2DAF}" type="pres">
      <dgm:prSet presAssocID="{B1D6F2CE-5087-4A0C-ACBC-00A2CB9E4270}" presName="horz1" presStyleCnt="0"/>
      <dgm:spPr/>
    </dgm:pt>
    <dgm:pt modelId="{E602F609-0925-4605-833E-6FE0B6DDBEB4}" type="pres">
      <dgm:prSet presAssocID="{B1D6F2CE-5087-4A0C-ACBC-00A2CB9E4270}" presName="tx1" presStyleLbl="revTx" presStyleIdx="0" presStyleCnt="4"/>
      <dgm:spPr/>
    </dgm:pt>
    <dgm:pt modelId="{EB89CE7F-84F0-4337-A0AE-F5593E4B9FCA}" type="pres">
      <dgm:prSet presAssocID="{B1D6F2CE-5087-4A0C-ACBC-00A2CB9E4270}" presName="vert1" presStyleCnt="0"/>
      <dgm:spPr/>
    </dgm:pt>
    <dgm:pt modelId="{80DC9260-E566-476A-9A9E-0702EA287FB0}" type="pres">
      <dgm:prSet presAssocID="{53559190-9F30-4127-89E3-C9709CD4236D}" presName="thickLine" presStyleLbl="alignNode1" presStyleIdx="1" presStyleCnt="4"/>
      <dgm:spPr/>
    </dgm:pt>
    <dgm:pt modelId="{B32F2E9F-D71B-4DE4-8530-D1D5EBE33B77}" type="pres">
      <dgm:prSet presAssocID="{53559190-9F30-4127-89E3-C9709CD4236D}" presName="horz1" presStyleCnt="0"/>
      <dgm:spPr/>
    </dgm:pt>
    <dgm:pt modelId="{1EAE899C-4567-4A3C-9609-5655E6A8526B}" type="pres">
      <dgm:prSet presAssocID="{53559190-9F30-4127-89E3-C9709CD4236D}" presName="tx1" presStyleLbl="revTx" presStyleIdx="1" presStyleCnt="4"/>
      <dgm:spPr/>
    </dgm:pt>
    <dgm:pt modelId="{A124794B-0C88-4472-9983-A9CBC692F050}" type="pres">
      <dgm:prSet presAssocID="{53559190-9F30-4127-89E3-C9709CD4236D}" presName="vert1" presStyleCnt="0"/>
      <dgm:spPr/>
    </dgm:pt>
    <dgm:pt modelId="{F54F4327-CA45-4954-9009-A4705A992702}" type="pres">
      <dgm:prSet presAssocID="{F6CF4D82-21CD-4D4A-83BD-61F165FF474F}" presName="thickLine" presStyleLbl="alignNode1" presStyleIdx="2" presStyleCnt="4"/>
      <dgm:spPr/>
    </dgm:pt>
    <dgm:pt modelId="{2770CAAB-CF5A-425F-BC4E-789D14323972}" type="pres">
      <dgm:prSet presAssocID="{F6CF4D82-21CD-4D4A-83BD-61F165FF474F}" presName="horz1" presStyleCnt="0"/>
      <dgm:spPr/>
    </dgm:pt>
    <dgm:pt modelId="{43F2C8DF-F0BB-40E5-B770-0574FC7DE8FE}" type="pres">
      <dgm:prSet presAssocID="{F6CF4D82-21CD-4D4A-83BD-61F165FF474F}" presName="tx1" presStyleLbl="revTx" presStyleIdx="2" presStyleCnt="4"/>
      <dgm:spPr/>
    </dgm:pt>
    <dgm:pt modelId="{C2DA57F0-0423-4A84-9097-E40EAEFD6A4A}" type="pres">
      <dgm:prSet presAssocID="{F6CF4D82-21CD-4D4A-83BD-61F165FF474F}" presName="vert1" presStyleCnt="0"/>
      <dgm:spPr/>
    </dgm:pt>
    <dgm:pt modelId="{DA5CA08E-6AAB-481E-84C8-AFA310980792}" type="pres">
      <dgm:prSet presAssocID="{44082DC7-89BD-4626-A089-61E2951670FE}" presName="thickLine" presStyleLbl="alignNode1" presStyleIdx="3" presStyleCnt="4"/>
      <dgm:spPr/>
    </dgm:pt>
    <dgm:pt modelId="{5FAD7E0F-6F5F-403A-965B-22E2E3528617}" type="pres">
      <dgm:prSet presAssocID="{44082DC7-89BD-4626-A089-61E2951670FE}" presName="horz1" presStyleCnt="0"/>
      <dgm:spPr/>
    </dgm:pt>
    <dgm:pt modelId="{D7BC8C6F-F1FA-444C-A077-421C61A2EFCA}" type="pres">
      <dgm:prSet presAssocID="{44082DC7-89BD-4626-A089-61E2951670FE}" presName="tx1" presStyleLbl="revTx" presStyleIdx="3" presStyleCnt="4"/>
      <dgm:spPr/>
    </dgm:pt>
    <dgm:pt modelId="{C98165F2-9628-4E1A-A450-6FCFC756FC36}" type="pres">
      <dgm:prSet presAssocID="{44082DC7-89BD-4626-A089-61E2951670FE}" presName="vert1" presStyleCnt="0"/>
      <dgm:spPr/>
    </dgm:pt>
  </dgm:ptLst>
  <dgm:cxnLst>
    <dgm:cxn modelId="{6B192F0C-9EE1-4205-9131-FC85FF515EBF}" srcId="{495FC8AA-E8A0-4052-8E92-DEF858FDEE3D}" destId="{B1D6F2CE-5087-4A0C-ACBC-00A2CB9E4270}" srcOrd="0" destOrd="0" parTransId="{8CD10AB2-E3B7-4F6B-A642-4DB63E27DC5F}" sibTransId="{BA44283C-68AE-40B2-BC21-07751C859300}"/>
    <dgm:cxn modelId="{5BC02C23-933B-43A5-BE86-39F6B47B1525}" type="presOf" srcId="{495FC8AA-E8A0-4052-8E92-DEF858FDEE3D}" destId="{CDF833B3-39EB-4E04-B377-89F9CCBC8BEE}" srcOrd="0" destOrd="0" presId="urn:microsoft.com/office/officeart/2008/layout/LinedList"/>
    <dgm:cxn modelId="{76E86828-687D-4568-B1F9-6EC0CF9F48D3}" type="presOf" srcId="{B1D6F2CE-5087-4A0C-ACBC-00A2CB9E4270}" destId="{E602F609-0925-4605-833E-6FE0B6DDBEB4}" srcOrd="0" destOrd="0" presId="urn:microsoft.com/office/officeart/2008/layout/LinedList"/>
    <dgm:cxn modelId="{CAD5E05E-BFE7-4992-BADF-165541C889FB}" srcId="{495FC8AA-E8A0-4052-8E92-DEF858FDEE3D}" destId="{44082DC7-89BD-4626-A089-61E2951670FE}" srcOrd="3" destOrd="0" parTransId="{8BB084AC-3486-499E-B72C-0230FEE2BBF9}" sibTransId="{B1460CC4-3BCC-45B3-BD20-626CCBA9ED23}"/>
    <dgm:cxn modelId="{AF38BA90-CCC1-4E79-ACD1-D9A81F87FAB2}" type="presOf" srcId="{53559190-9F30-4127-89E3-C9709CD4236D}" destId="{1EAE899C-4567-4A3C-9609-5655E6A8526B}" srcOrd="0" destOrd="0" presId="urn:microsoft.com/office/officeart/2008/layout/LinedList"/>
    <dgm:cxn modelId="{2C8EEB96-88AC-495B-9394-710AB57E1532}" type="presOf" srcId="{F6CF4D82-21CD-4D4A-83BD-61F165FF474F}" destId="{43F2C8DF-F0BB-40E5-B770-0574FC7DE8FE}" srcOrd="0" destOrd="0" presId="urn:microsoft.com/office/officeart/2008/layout/LinedList"/>
    <dgm:cxn modelId="{E3ACBEA7-4AF4-4DB0-BAE5-9A3396FBF713}" srcId="{495FC8AA-E8A0-4052-8E92-DEF858FDEE3D}" destId="{F6CF4D82-21CD-4D4A-83BD-61F165FF474F}" srcOrd="2" destOrd="0" parTransId="{3B0AEAE7-D597-4610-84B0-FA8393649340}" sibTransId="{CF07248A-7C55-4F42-B74C-C080F7C8BECE}"/>
    <dgm:cxn modelId="{7257D7AF-9618-444F-906C-020E010ECBEA}" type="presOf" srcId="{44082DC7-89BD-4626-A089-61E2951670FE}" destId="{D7BC8C6F-F1FA-444C-A077-421C61A2EFCA}" srcOrd="0" destOrd="0" presId="urn:microsoft.com/office/officeart/2008/layout/LinedList"/>
    <dgm:cxn modelId="{099A5ED1-BEFD-4C24-B96B-343CB5B90387}" srcId="{495FC8AA-E8A0-4052-8E92-DEF858FDEE3D}" destId="{53559190-9F30-4127-89E3-C9709CD4236D}" srcOrd="1" destOrd="0" parTransId="{67AD62C6-135A-4F53-B5E4-0DB00E846539}" sibTransId="{4EB7EE54-1561-4E5F-BDA4-1711BF8D4FED}"/>
    <dgm:cxn modelId="{422DEB58-CC36-4FF4-AE66-9543E9ACEF55}" type="presParOf" srcId="{CDF833B3-39EB-4E04-B377-89F9CCBC8BEE}" destId="{C96340AF-BF91-4FF5-BFA2-CBA70E006769}" srcOrd="0" destOrd="0" presId="urn:microsoft.com/office/officeart/2008/layout/LinedList"/>
    <dgm:cxn modelId="{693C0C87-6A71-490D-BEDD-E3A82F38D0FC}" type="presParOf" srcId="{CDF833B3-39EB-4E04-B377-89F9CCBC8BEE}" destId="{F72D401A-E132-4624-B015-F91CBCCF2DAF}" srcOrd="1" destOrd="0" presId="urn:microsoft.com/office/officeart/2008/layout/LinedList"/>
    <dgm:cxn modelId="{1F5A18CA-6A9B-4071-A7E0-2C6ABEB92814}" type="presParOf" srcId="{F72D401A-E132-4624-B015-F91CBCCF2DAF}" destId="{E602F609-0925-4605-833E-6FE0B6DDBEB4}" srcOrd="0" destOrd="0" presId="urn:microsoft.com/office/officeart/2008/layout/LinedList"/>
    <dgm:cxn modelId="{BA6ECAC0-4189-45D0-BC0B-9419B17AB3CC}" type="presParOf" srcId="{F72D401A-E132-4624-B015-F91CBCCF2DAF}" destId="{EB89CE7F-84F0-4337-A0AE-F5593E4B9FCA}" srcOrd="1" destOrd="0" presId="urn:microsoft.com/office/officeart/2008/layout/LinedList"/>
    <dgm:cxn modelId="{E7F71D39-3037-4538-A61D-643E3494B50A}" type="presParOf" srcId="{CDF833B3-39EB-4E04-B377-89F9CCBC8BEE}" destId="{80DC9260-E566-476A-9A9E-0702EA287FB0}" srcOrd="2" destOrd="0" presId="urn:microsoft.com/office/officeart/2008/layout/LinedList"/>
    <dgm:cxn modelId="{99CC5A06-7EE0-4045-A601-F646ECC38320}" type="presParOf" srcId="{CDF833B3-39EB-4E04-B377-89F9CCBC8BEE}" destId="{B32F2E9F-D71B-4DE4-8530-D1D5EBE33B77}" srcOrd="3" destOrd="0" presId="urn:microsoft.com/office/officeart/2008/layout/LinedList"/>
    <dgm:cxn modelId="{3BD95E3F-9678-4F00-B489-7B039382560B}" type="presParOf" srcId="{B32F2E9F-D71B-4DE4-8530-D1D5EBE33B77}" destId="{1EAE899C-4567-4A3C-9609-5655E6A8526B}" srcOrd="0" destOrd="0" presId="urn:microsoft.com/office/officeart/2008/layout/LinedList"/>
    <dgm:cxn modelId="{B323F927-8F40-4CC1-9345-ABB43DC6BE76}" type="presParOf" srcId="{B32F2E9F-D71B-4DE4-8530-D1D5EBE33B77}" destId="{A124794B-0C88-4472-9983-A9CBC692F050}" srcOrd="1" destOrd="0" presId="urn:microsoft.com/office/officeart/2008/layout/LinedList"/>
    <dgm:cxn modelId="{7FC27EFA-FFE2-4799-809F-642EBC526504}" type="presParOf" srcId="{CDF833B3-39EB-4E04-B377-89F9CCBC8BEE}" destId="{F54F4327-CA45-4954-9009-A4705A992702}" srcOrd="4" destOrd="0" presId="urn:microsoft.com/office/officeart/2008/layout/LinedList"/>
    <dgm:cxn modelId="{4F856744-9E74-4E24-BB38-BDDDC1B08C31}" type="presParOf" srcId="{CDF833B3-39EB-4E04-B377-89F9CCBC8BEE}" destId="{2770CAAB-CF5A-425F-BC4E-789D14323972}" srcOrd="5" destOrd="0" presId="urn:microsoft.com/office/officeart/2008/layout/LinedList"/>
    <dgm:cxn modelId="{33CDAE84-59EA-4AA5-A370-F0C9463ACE6C}" type="presParOf" srcId="{2770CAAB-CF5A-425F-BC4E-789D14323972}" destId="{43F2C8DF-F0BB-40E5-B770-0574FC7DE8FE}" srcOrd="0" destOrd="0" presId="urn:microsoft.com/office/officeart/2008/layout/LinedList"/>
    <dgm:cxn modelId="{76B2C9EE-EFD4-4B88-B273-83E9B6B55FDF}" type="presParOf" srcId="{2770CAAB-CF5A-425F-BC4E-789D14323972}" destId="{C2DA57F0-0423-4A84-9097-E40EAEFD6A4A}" srcOrd="1" destOrd="0" presId="urn:microsoft.com/office/officeart/2008/layout/LinedList"/>
    <dgm:cxn modelId="{879CD945-DDC9-4923-B301-17967832020F}" type="presParOf" srcId="{CDF833B3-39EB-4E04-B377-89F9CCBC8BEE}" destId="{DA5CA08E-6AAB-481E-84C8-AFA310980792}" srcOrd="6" destOrd="0" presId="urn:microsoft.com/office/officeart/2008/layout/LinedList"/>
    <dgm:cxn modelId="{C545D053-D67D-4982-9B47-78694DD9DAD4}" type="presParOf" srcId="{CDF833B3-39EB-4E04-B377-89F9CCBC8BEE}" destId="{5FAD7E0F-6F5F-403A-965B-22E2E3528617}" srcOrd="7" destOrd="0" presId="urn:microsoft.com/office/officeart/2008/layout/LinedList"/>
    <dgm:cxn modelId="{BC9F1B43-F277-42BD-A650-E27F396AD7BA}" type="presParOf" srcId="{5FAD7E0F-6F5F-403A-965B-22E2E3528617}" destId="{D7BC8C6F-F1FA-444C-A077-421C61A2EFCA}" srcOrd="0" destOrd="0" presId="urn:microsoft.com/office/officeart/2008/layout/LinedList"/>
    <dgm:cxn modelId="{4AB63809-966C-4E64-8028-1CA4EC527199}" type="presParOf" srcId="{5FAD7E0F-6F5F-403A-965B-22E2E3528617}" destId="{C98165F2-9628-4E1A-A450-6FCFC756FC3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AB6CD5-8E0C-466E-85E7-8EB54677823E}">
      <dsp:nvSpPr>
        <dsp:cNvPr id="0" name=""/>
        <dsp:cNvSpPr/>
      </dsp:nvSpPr>
      <dsp:spPr>
        <a:xfrm>
          <a:off x="730" y="420901"/>
          <a:ext cx="2960330" cy="35523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415" tIns="0" rIns="292415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First Wave: 22-25 million domestic migrants left India’s cities in March and April, returning to families. With transport suspended, many of these journeys were made on foot, with little support </a:t>
          </a:r>
        </a:p>
      </dsp:txBody>
      <dsp:txXfrm>
        <a:off x="730" y="1841860"/>
        <a:ext cx="2960330" cy="2131438"/>
      </dsp:txXfrm>
    </dsp:sp>
    <dsp:sp modelId="{D051A5C4-321E-437B-8627-193702D37E17}">
      <dsp:nvSpPr>
        <dsp:cNvPr id="0" name=""/>
        <dsp:cNvSpPr/>
      </dsp:nvSpPr>
      <dsp:spPr>
        <a:xfrm>
          <a:off x="730" y="420901"/>
          <a:ext cx="2960330" cy="142095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415" tIns="165100" rIns="292415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01</a:t>
          </a:r>
        </a:p>
      </dsp:txBody>
      <dsp:txXfrm>
        <a:off x="730" y="420901"/>
        <a:ext cx="2960330" cy="1420958"/>
      </dsp:txXfrm>
    </dsp:sp>
    <dsp:sp modelId="{761E154F-424F-41B8-A7FF-46AFADCF351D}">
      <dsp:nvSpPr>
        <dsp:cNvPr id="0" name=""/>
        <dsp:cNvSpPr/>
      </dsp:nvSpPr>
      <dsp:spPr>
        <a:xfrm>
          <a:off x="3197888" y="420901"/>
          <a:ext cx="2960330" cy="3552396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254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415" tIns="0" rIns="292415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Second Wave: Devastating Impact on Lives, Livelihood and Mental wellbeing </a:t>
          </a:r>
          <a:endParaRPr lang="en-US" sz="1600" kern="1200"/>
        </a:p>
      </dsp:txBody>
      <dsp:txXfrm>
        <a:off x="3197888" y="1841860"/>
        <a:ext cx="2960330" cy="2131438"/>
      </dsp:txXfrm>
    </dsp:sp>
    <dsp:sp modelId="{7758691C-8332-4716-A871-0BBF66A3C4C0}">
      <dsp:nvSpPr>
        <dsp:cNvPr id="0" name=""/>
        <dsp:cNvSpPr/>
      </dsp:nvSpPr>
      <dsp:spPr>
        <a:xfrm>
          <a:off x="3197888" y="420901"/>
          <a:ext cx="2960330" cy="142095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415" tIns="165100" rIns="292415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02</a:t>
          </a:r>
        </a:p>
      </dsp:txBody>
      <dsp:txXfrm>
        <a:off x="3197888" y="420901"/>
        <a:ext cx="2960330" cy="1420958"/>
      </dsp:txXfrm>
    </dsp:sp>
    <dsp:sp modelId="{B5525B83-D550-42C1-A145-D9708EE8946F}">
      <dsp:nvSpPr>
        <dsp:cNvPr id="0" name=""/>
        <dsp:cNvSpPr/>
      </dsp:nvSpPr>
      <dsp:spPr>
        <a:xfrm>
          <a:off x="6395045" y="420901"/>
          <a:ext cx="2960330" cy="355239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254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415" tIns="0" rIns="292415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As the worst of the health impacts of the second wave recede, the lingering questions of livelihoods of vulnerable communities remains </a:t>
          </a:r>
          <a:endParaRPr lang="en-US" sz="1600" kern="1200"/>
        </a:p>
      </dsp:txBody>
      <dsp:txXfrm>
        <a:off x="6395045" y="1841860"/>
        <a:ext cx="2960330" cy="2131438"/>
      </dsp:txXfrm>
    </dsp:sp>
    <dsp:sp modelId="{672C5B00-DFFA-4324-919F-F8F90BCACEAC}">
      <dsp:nvSpPr>
        <dsp:cNvPr id="0" name=""/>
        <dsp:cNvSpPr/>
      </dsp:nvSpPr>
      <dsp:spPr>
        <a:xfrm>
          <a:off x="6395045" y="420901"/>
          <a:ext cx="2960330" cy="142095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415" tIns="165100" rIns="292415" bIns="165100" numCol="1" spcCol="1270" anchor="ctr" anchorCtr="0">
          <a:noAutofit/>
        </a:bodyPr>
        <a:lstStyle/>
        <a:p>
          <a:pPr marL="0" lvl="0" indent="0" algn="l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600" kern="1200"/>
            <a:t>03</a:t>
          </a:r>
        </a:p>
      </dsp:txBody>
      <dsp:txXfrm>
        <a:off x="6395045" y="420901"/>
        <a:ext cx="2960330" cy="14209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340AF-BF91-4FF5-BFA2-CBA70E006769}">
      <dsp:nvSpPr>
        <dsp:cNvPr id="0" name=""/>
        <dsp:cNvSpPr/>
      </dsp:nvSpPr>
      <dsp:spPr>
        <a:xfrm>
          <a:off x="0" y="0"/>
          <a:ext cx="57214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02F609-0925-4605-833E-6FE0B6DDBEB4}">
      <dsp:nvSpPr>
        <dsp:cNvPr id="0" name=""/>
        <dsp:cNvSpPr/>
      </dsp:nvSpPr>
      <dsp:spPr>
        <a:xfrm>
          <a:off x="0" y="0"/>
          <a:ext cx="5721484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Technology to the fore : Using tech for reaching out to communities </a:t>
          </a:r>
        </a:p>
      </dsp:txBody>
      <dsp:txXfrm>
        <a:off x="0" y="0"/>
        <a:ext cx="5721484" cy="1087834"/>
      </dsp:txXfrm>
    </dsp:sp>
    <dsp:sp modelId="{80DC9260-E566-476A-9A9E-0702EA287FB0}">
      <dsp:nvSpPr>
        <dsp:cNvPr id="0" name=""/>
        <dsp:cNvSpPr/>
      </dsp:nvSpPr>
      <dsp:spPr>
        <a:xfrm>
          <a:off x="0" y="1087834"/>
          <a:ext cx="57214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E899C-4567-4A3C-9609-5655E6A8526B}">
      <dsp:nvSpPr>
        <dsp:cNvPr id="0" name=""/>
        <dsp:cNvSpPr/>
      </dsp:nvSpPr>
      <dsp:spPr>
        <a:xfrm>
          <a:off x="0" y="1087834"/>
          <a:ext cx="5721484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Responsive to their time: Connecting again at a suitable time </a:t>
          </a:r>
        </a:p>
      </dsp:txBody>
      <dsp:txXfrm>
        <a:off x="0" y="1087834"/>
        <a:ext cx="5721484" cy="1087834"/>
      </dsp:txXfrm>
    </dsp:sp>
    <dsp:sp modelId="{F54F4327-CA45-4954-9009-A4705A992702}">
      <dsp:nvSpPr>
        <dsp:cNvPr id="0" name=""/>
        <dsp:cNvSpPr/>
      </dsp:nvSpPr>
      <dsp:spPr>
        <a:xfrm>
          <a:off x="0" y="2175669"/>
          <a:ext cx="57214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F2C8DF-F0BB-40E5-B770-0574FC7DE8FE}">
      <dsp:nvSpPr>
        <dsp:cNvPr id="0" name=""/>
        <dsp:cNvSpPr/>
      </dsp:nvSpPr>
      <dsp:spPr>
        <a:xfrm>
          <a:off x="0" y="2175669"/>
          <a:ext cx="5721484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Connecting with Team : Brainstorming virtually </a:t>
          </a:r>
        </a:p>
      </dsp:txBody>
      <dsp:txXfrm>
        <a:off x="0" y="2175669"/>
        <a:ext cx="5721484" cy="1087834"/>
      </dsp:txXfrm>
    </dsp:sp>
    <dsp:sp modelId="{DA5CA08E-6AAB-481E-84C8-AFA310980792}">
      <dsp:nvSpPr>
        <dsp:cNvPr id="0" name=""/>
        <dsp:cNvSpPr/>
      </dsp:nvSpPr>
      <dsp:spPr>
        <a:xfrm>
          <a:off x="0" y="3263503"/>
          <a:ext cx="57214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BC8C6F-F1FA-444C-A077-421C61A2EFCA}">
      <dsp:nvSpPr>
        <dsp:cNvPr id="0" name=""/>
        <dsp:cNvSpPr/>
      </dsp:nvSpPr>
      <dsp:spPr>
        <a:xfrm>
          <a:off x="0" y="3263503"/>
          <a:ext cx="5721484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Create a collaborative workspace </a:t>
          </a:r>
        </a:p>
      </dsp:txBody>
      <dsp:txXfrm>
        <a:off x="0" y="3263503"/>
        <a:ext cx="5721484" cy="1087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3988A-4659-4CC1-B957-8E3138D74B31}" type="datetimeFigureOut">
              <a:rPr lang="en-US" smtClean="0"/>
              <a:t>10/8/21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106CD-C317-4BD5-9B4E-651895D95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98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226048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972080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076437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929907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0706721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Rectangle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04989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007890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Rectangle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71181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Image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290655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719032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4233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9A42C7B2-7BD6-433A-95AB-5AA4F44B5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 descr="India&amp;#39;s COVID crisis &amp;#39;beyond heartbreaking&amp;#39;: WHO | Coronavirus pandemic  News | Al Jazeera">
            <a:extLst>
              <a:ext uri="{FF2B5EF4-FFF2-40B4-BE49-F238E27FC236}">
                <a16:creationId xmlns:a16="http://schemas.microsoft.com/office/drawing/2014/main" id="{F02FA1EE-C84E-42EC-96E7-84A8715A33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" y="10"/>
            <a:ext cx="764274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263" y="3986129"/>
            <a:ext cx="6288261" cy="2253231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5E0C61-8D19-41D9-9ACB-D5E6379E1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152624"/>
            <a:ext cx="2112264" cy="19202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 Evaluator’s Journey and Response</a:t>
            </a:r>
          </a:p>
        </p:txBody>
      </p:sp>
      <p:pic>
        <p:nvPicPr>
          <p:cNvPr id="4100" name="Picture 4" descr="Coronavirus lockdown hits India migrant workers&amp;#39; pay, food supply — Quartz  India">
            <a:extLst>
              <a:ext uri="{FF2B5EF4-FFF2-40B4-BE49-F238E27FC236}">
                <a16:creationId xmlns:a16="http://schemas.microsoft.com/office/drawing/2014/main" id="{1B9E15FB-A8E6-4140-AA38-C4E6BC09D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09454" y="1"/>
            <a:ext cx="4382546" cy="334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4" name="Rectangle 78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535" y="47845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15" name="Rectangle 80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94346" y="5103601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F4673-A8BD-4FFE-A1B7-B36D3F345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64992" y="4151376"/>
            <a:ext cx="3319272" cy="19202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Responding to inequities, vulnerabilities and answering  sustainability during COVID</a:t>
            </a:r>
            <a:endParaRPr lang="en-US" sz="2000" kern="1200" dirty="0">
              <a:solidFill>
                <a:schemeClr val="tx1"/>
              </a:solidFill>
            </a:endParaRPr>
          </a:p>
        </p:txBody>
      </p:sp>
      <p:pic>
        <p:nvPicPr>
          <p:cNvPr id="4098" name="Picture 2" descr="India&amp;#39;s second Covid-19 may be impacting more youth and kids — Quartz India">
            <a:extLst>
              <a:ext uri="{FF2B5EF4-FFF2-40B4-BE49-F238E27FC236}">
                <a16:creationId xmlns:a16="http://schemas.microsoft.com/office/drawing/2014/main" id="{5900F282-4D7E-4A57-8EB0-CF1F59E835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05950" y="3429000"/>
            <a:ext cx="4382545" cy="334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390096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ack Button">
            <a:extLst>
              <a:ext uri="{FF2B5EF4-FFF2-40B4-BE49-F238E27FC236}">
                <a16:creationId xmlns:a16="http://schemas.microsoft.com/office/drawing/2014/main" id="{49E822DB-880E-43A2-B4BD-DCCBF4F7C9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C2A995-EAA9-483D-B80B-616580A07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6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Methodology and Data Multiplicity 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7249771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440A34-7EE6-420A-9E6E-6A24E4929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Methodology and Data Multiplicity </a:t>
            </a:r>
          </a:p>
        </p:txBody>
      </p:sp>
      <p:pic>
        <p:nvPicPr>
          <p:cNvPr id="18" name="Picture 4" descr="Graph">
            <a:extLst>
              <a:ext uri="{FF2B5EF4-FFF2-40B4-BE49-F238E27FC236}">
                <a16:creationId xmlns:a16="http://schemas.microsoft.com/office/drawing/2014/main" id="{CE93D5BB-4A3C-4E94-90F0-6A42D8E4E4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D1E136D-4996-48FB-940A-A5FB6EA44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49995" y="2537555"/>
            <a:ext cx="5567595" cy="384366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kern="1200" dirty="0">
                <a:solidFill>
                  <a:schemeClr val="tx1"/>
                </a:solidFill>
              </a:rPr>
              <a:t>Multiplicity of Methodology : A critical factor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kern="1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kern="1200" dirty="0">
                <a:solidFill>
                  <a:schemeClr val="tx1"/>
                </a:solidFill>
              </a:rPr>
              <a:t>Multiple Data points adds value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kern="12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kern="1200" dirty="0">
                <a:solidFill>
                  <a:schemeClr val="tx1"/>
                </a:solidFill>
              </a:rPr>
              <a:t>Helps in moving from problem space to solution space </a:t>
            </a:r>
          </a:p>
        </p:txBody>
      </p:sp>
    </p:spTree>
    <p:extLst>
      <p:ext uri="{BB962C8B-B14F-4D97-AF65-F5344CB8AC3E}">
        <p14:creationId xmlns:p14="http://schemas.microsoft.com/office/powerpoint/2010/main" val="3757616171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4" name="Rectangle 70">
            <a:extLst>
              <a:ext uri="{FF2B5EF4-FFF2-40B4-BE49-F238E27FC236}">
                <a16:creationId xmlns:a16="http://schemas.microsoft.com/office/drawing/2014/main" id="{1CDD8E39-EA14-4679-9655-1BFF5A7B6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How to Lead with Relational Activism · Giving Compass">
            <a:extLst>
              <a:ext uri="{FF2B5EF4-FFF2-40B4-BE49-F238E27FC236}">
                <a16:creationId xmlns:a16="http://schemas.microsoft.com/office/drawing/2014/main" id="{E44EF366-91E3-4B6C-BFCE-02231931DE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0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1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0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B05055-2197-453A-BBE9-25FD3E08A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9910" y="4031589"/>
            <a:ext cx="5552090" cy="13360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Relational</a:t>
            </a:r>
          </a:p>
        </p:txBody>
      </p:sp>
    </p:spTree>
    <p:extLst>
      <p:ext uri="{BB962C8B-B14F-4D97-AF65-F5344CB8AC3E}">
        <p14:creationId xmlns:p14="http://schemas.microsoft.com/office/powerpoint/2010/main" val="278990559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D9D36D6-2AC5-46A1-A849-4C82D5264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006813-065E-4A64-A6CE-A502E9E9E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9210" y="632930"/>
            <a:ext cx="5998840" cy="542100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spcBef>
                <a:spcPct val="0"/>
              </a:spcBef>
            </a:pP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Relational </a:t>
            </a:r>
          </a:p>
        </p:txBody>
      </p:sp>
      <p:pic>
        <p:nvPicPr>
          <p:cNvPr id="4" name="Picture 3" descr="Colourful strings being woven togehter">
            <a:extLst>
              <a:ext uri="{FF2B5EF4-FFF2-40B4-BE49-F238E27FC236}">
                <a16:creationId xmlns:a16="http://schemas.microsoft.com/office/drawing/2014/main" id="{DEC48B66-0414-4797-907F-A09A4974FB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" y="10"/>
            <a:ext cx="4992985" cy="685799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D90715B-D7BB-42AE-BD0F-BEF8286BD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54954" y="1823632"/>
            <a:ext cx="6367353" cy="384366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kern="1200" dirty="0">
                <a:solidFill>
                  <a:schemeClr val="tx1"/>
                </a:solidFill>
              </a:rPr>
              <a:t>Helps in having everyone on board : Convincing that evaluation add values even in these times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kern="1200" dirty="0">
                <a:solidFill>
                  <a:schemeClr val="tx1"/>
                </a:solidFill>
              </a:rPr>
              <a:t>Helps in convincing that evaluation is not about judging but helping them to do better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kern="1200" dirty="0">
                <a:solidFill>
                  <a:schemeClr val="tx1"/>
                </a:solidFill>
              </a:rPr>
              <a:t>Better utilization of the findings </a:t>
            </a:r>
          </a:p>
        </p:txBody>
      </p:sp>
    </p:spTree>
    <p:extLst>
      <p:ext uri="{BB962C8B-B14F-4D97-AF65-F5344CB8AC3E}">
        <p14:creationId xmlns:p14="http://schemas.microsoft.com/office/powerpoint/2010/main" val="32882257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Top 3 Tips to Make Collaboration a Competitive Advantage - Proactive  Worldwide">
            <a:extLst>
              <a:ext uri="{FF2B5EF4-FFF2-40B4-BE49-F238E27FC236}">
                <a16:creationId xmlns:a16="http://schemas.microsoft.com/office/drawing/2014/main" id="{1D63BABE-F50C-46C1-9B2A-D400194A0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895576" y="457200"/>
            <a:ext cx="8400848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8489810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950C1C-CC56-4CF6-9A37-8406F50CF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773" y="382918"/>
            <a:ext cx="8051667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Creating a collaborative workspace</a:t>
            </a:r>
          </a:p>
        </p:txBody>
      </p:sp>
      <p:pic>
        <p:nvPicPr>
          <p:cNvPr id="5" name="Picture 4" descr="Rolls of blueprints">
            <a:extLst>
              <a:ext uri="{FF2B5EF4-FFF2-40B4-BE49-F238E27FC236}">
                <a16:creationId xmlns:a16="http://schemas.microsoft.com/office/drawing/2014/main" id="{9A44A2EF-0982-4B9F-81C5-CFCA76236EB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E78C4E7-799A-44FD-B54C-96CC41271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13788" y="2438228"/>
            <a:ext cx="5675164" cy="384366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kern="1200" dirty="0">
                <a:solidFill>
                  <a:schemeClr val="tx1"/>
                </a:solidFill>
              </a:rPr>
              <a:t>Helps in pooling resource in resource constrained environment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kern="1200" dirty="0">
                <a:solidFill>
                  <a:schemeClr val="tx1"/>
                </a:solidFill>
              </a:rPr>
              <a:t>Larger access to data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kern="1200" dirty="0">
                <a:solidFill>
                  <a:schemeClr val="tx1"/>
                </a:solidFill>
              </a:rPr>
              <a:t>Helps in building multiple Perspective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3154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Like">
            <a:extLst>
              <a:ext uri="{FF2B5EF4-FFF2-40B4-BE49-F238E27FC236}">
                <a16:creationId xmlns:a16="http://schemas.microsoft.com/office/drawing/2014/main" id="{237E9866-1E90-400A-B88E-8BCD76A4D5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9143" y="818188"/>
            <a:ext cx="5221625" cy="5221625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DB600-6CAC-45BD-B713-D624A095B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2091" y="1986704"/>
            <a:ext cx="4434721" cy="37104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kern="1200" dirty="0">
                <a:solidFill>
                  <a:schemeClr val="tx1">
                    <a:alpha val="80000"/>
                  </a:schemeClr>
                </a:solidFill>
              </a:rPr>
              <a:t>Thanks &amp; Acknowledgment : </a:t>
            </a:r>
          </a:p>
          <a:p>
            <a:pPr marL="0" indent="0">
              <a:buNone/>
            </a:pPr>
            <a:endParaRPr lang="en-US" b="1" kern="12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r>
              <a:rPr lang="en-US" b="1" kern="1200" dirty="0">
                <a:solidFill>
                  <a:schemeClr val="tx1">
                    <a:alpha val="80000"/>
                  </a:schemeClr>
                </a:solidFill>
              </a:rPr>
              <a:t>All colleagues, fellow evaluators and most importantly health providers and community members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25094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EDBB8B-0D6F-4973-8CEB-DD0654A09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COVID IMPACT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17EF43-E9E1-4A5B-B11C-856E82827F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7316" y="1775040"/>
            <a:ext cx="6780700" cy="3305590"/>
          </a:xfrm>
          <a:prstGeom prst="rect">
            <a:avLst/>
          </a:prstGeom>
        </p:spPr>
      </p:pic>
      <p:sp>
        <p:nvSpPr>
          <p:cNvPr id="5" name="AutoShape 4" descr="Economic impact of virus puts COVID-19 near top of students&amp;#39; concerns - CORE">
            <a:extLst>
              <a:ext uri="{FF2B5EF4-FFF2-40B4-BE49-F238E27FC236}">
                <a16:creationId xmlns:a16="http://schemas.microsoft.com/office/drawing/2014/main" id="{0F87D67D-806D-4683-AD6C-A894D858E04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35F6DE09-A63E-4A43-8801-9FA6113E1F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>
            <a:extLst>
              <a:ext uri="{FF2B5EF4-FFF2-40B4-BE49-F238E27FC236}">
                <a16:creationId xmlns:a16="http://schemas.microsoft.com/office/drawing/2014/main" id="{93F51D43-B7D2-4075-B763-FE818BBC4D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61180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CA85A2-95D5-4488-9D4E-931B5B99B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3" y="587285"/>
            <a:ext cx="9356106" cy="12003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COVID Impact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9648D6-B41B-42D0-A817-AE2607B0B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4200" y="554152"/>
            <a:ext cx="574177" cy="1075866"/>
            <a:chOff x="10994200" y="554152"/>
            <a:chExt cx="574177" cy="1075866"/>
          </a:xfrm>
        </p:grpSpPr>
        <p:sp>
          <p:nvSpPr>
            <p:cNvPr id="12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2F2AAD23-A210-4161-A439-5CD10717C3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1166939"/>
              </p:ext>
            </p:extLst>
          </p:nvPr>
        </p:nvGraphicFramePr>
        <p:xfrm>
          <a:off x="1188062" y="1825625"/>
          <a:ext cx="9356107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097983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tock Illustration - Person under multiple thought bubbles">
            <a:extLst>
              <a:ext uri="{FF2B5EF4-FFF2-40B4-BE49-F238E27FC236}">
                <a16:creationId xmlns:a16="http://schemas.microsoft.com/office/drawing/2014/main" id="{5C214ABB-C1B3-435C-B5DB-2F331C3F30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-417296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Rectangle 13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D2B629-C85A-4157-B518-AED6CF817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97" y="425949"/>
            <a:ext cx="12010103" cy="11536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2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How do I evaluate? Do I have the competency to evaluate in such an environment ?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9" name="Straight Connector 138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F28F9A06-5310-49CD-855A-BF78DDD10E73}"/>
              </a:ext>
            </a:extLst>
          </p:cNvPr>
          <p:cNvSpPr/>
          <p:nvPr/>
        </p:nvSpPr>
        <p:spPr>
          <a:xfrm>
            <a:off x="1350818" y="4222923"/>
            <a:ext cx="1377634" cy="646329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Technical or Relational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205FC1F-BF64-4835-9C9B-3DB8F3DDBE6E}"/>
              </a:ext>
            </a:extLst>
          </p:cNvPr>
          <p:cNvSpPr/>
          <p:nvPr/>
        </p:nvSpPr>
        <p:spPr>
          <a:xfrm>
            <a:off x="7521006" y="1579583"/>
            <a:ext cx="1377634" cy="646329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Objectivity or Empathy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97BF68-9180-4212-BBEA-9575F012B47E}"/>
              </a:ext>
            </a:extLst>
          </p:cNvPr>
          <p:cNvSpPr/>
          <p:nvPr/>
        </p:nvSpPr>
        <p:spPr>
          <a:xfrm>
            <a:off x="8898640" y="3484808"/>
            <a:ext cx="1484484" cy="2246767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000000"/>
                </a:solidFill>
                <a:sym typeface="Calibri"/>
              </a:rPr>
              <a:t>My context &amp;</a:t>
            </a: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lang="en-US" sz="2000" b="1" dirty="0">
                <a:solidFill>
                  <a:srgbClr val="000000"/>
                </a:solidFill>
                <a:sym typeface="Calibri"/>
              </a:rPr>
              <a:t>v</a:t>
            </a:r>
            <a:r>
              <a:rPr kumimoji="0" lang="en-US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ulnerabilities part of overall vulnerabilities 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DE9C25-7854-4B51-B8DD-A73249B2DE0D}"/>
              </a:ext>
            </a:extLst>
          </p:cNvPr>
          <p:cNvSpPr/>
          <p:nvPr/>
        </p:nvSpPr>
        <p:spPr>
          <a:xfrm>
            <a:off x="2939173" y="1285928"/>
            <a:ext cx="1288473" cy="923328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Data collation or inference</a:t>
            </a:r>
          </a:p>
        </p:txBody>
      </p:sp>
    </p:spTree>
    <p:extLst>
      <p:ext uri="{BB962C8B-B14F-4D97-AF65-F5344CB8AC3E}">
        <p14:creationId xmlns:p14="http://schemas.microsoft.com/office/powerpoint/2010/main" val="189695622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7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Empty Seats with Signs To Remind To Keep Social Distancing Stock Image -  Image of sickness, hall: 178858295">
            <a:extLst>
              <a:ext uri="{FF2B5EF4-FFF2-40B4-BE49-F238E27FC236}">
                <a16:creationId xmlns:a16="http://schemas.microsoft.com/office/drawing/2014/main" id="{178CFA0E-B94F-4A39-B247-2F4B7E049A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68B2D3-2C28-4CE9-A4DA-977AFB934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>
              <a:spcBef>
                <a:spcPct val="0"/>
              </a:spcBef>
            </a:pP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Technical,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Scientific Rigor,</a:t>
            </a:r>
            <a:b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Objectivity etc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173" name="Straight Connector 7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4026C7-422F-4F3E-89E7-80EF5FFE2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  <a:sym typeface="Calibri Light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  <a:sym typeface="Calibri Light"/>
            </a:endParaRPr>
          </a:p>
          <a:p>
            <a:pPr marL="0" indent="0">
              <a:buNone/>
            </a:pP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 Light"/>
              </a:rPr>
              <a:t>Relational </a:t>
            </a:r>
          </a:p>
          <a:p>
            <a:pPr marL="0" indent="0">
              <a:buNone/>
            </a:pP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 Light"/>
              </a:rPr>
              <a:t>Empathy</a:t>
            </a:r>
          </a:p>
          <a:p>
            <a:pPr marL="0" indent="0">
              <a:buNone/>
            </a:pP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 Light"/>
              </a:rPr>
              <a:t>Multiplicity of Methodology and Data</a:t>
            </a:r>
          </a:p>
          <a:p>
            <a:pPr marL="0" indent="0">
              <a:buNone/>
            </a:pP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 Light"/>
              </a:rPr>
              <a:t>Collaborative </a:t>
            </a:r>
          </a:p>
          <a:p>
            <a:pPr marL="0" indent="0">
              <a:buNone/>
            </a:pPr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  <a:sym typeface="Calibri Light"/>
              </a:rPr>
              <a:t>Disruptive tech</a:t>
            </a:r>
          </a:p>
          <a:p>
            <a:pPr marL="0" indent="0">
              <a:buNone/>
            </a:pPr>
            <a:r>
              <a:rPr lang="en-US" sz="2000" kern="1200" dirty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43E1A16-2B72-4FAD-8FC2-A621BFD0627F}"/>
              </a:ext>
            </a:extLst>
          </p:cNvPr>
          <p:cNvSpPr/>
          <p:nvPr/>
        </p:nvSpPr>
        <p:spPr>
          <a:xfrm>
            <a:off x="2828311" y="619974"/>
            <a:ext cx="3019596" cy="1200327"/>
          </a:xfrm>
          <a:prstGeom prst="rect">
            <a:avLst/>
          </a:prstGeom>
          <a:noFill/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9F9F9"/>
                </a:highlight>
                <a:uFillTx/>
                <a:latin typeface="+mn-lt"/>
                <a:ea typeface="+mn-ea"/>
                <a:cs typeface="+mn-cs"/>
                <a:sym typeface="Calibri"/>
              </a:rPr>
              <a:t>What set of  competencies are more relevant?</a:t>
            </a:r>
          </a:p>
        </p:txBody>
      </p:sp>
    </p:spTree>
    <p:extLst>
      <p:ext uri="{BB962C8B-B14F-4D97-AF65-F5344CB8AC3E}">
        <p14:creationId xmlns:p14="http://schemas.microsoft.com/office/powerpoint/2010/main" val="35863147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Empathy Word Cloud | Transparent PNG Download #3034011 - Vippng">
            <a:extLst>
              <a:ext uri="{FF2B5EF4-FFF2-40B4-BE49-F238E27FC236}">
                <a16:creationId xmlns:a16="http://schemas.microsoft.com/office/drawing/2014/main" id="{BACFEA2B-5DCA-46F1-9C50-1799D41B5C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7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36AF0E-1436-430B-B6A1-9A45790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941832"/>
            <a:ext cx="10506456" cy="2057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5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Empathy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6039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3CC1BF-13EF-4237-9DCB-AFB87F619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76" y="425085"/>
            <a:ext cx="5537614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Empathy : How do you approach</a:t>
            </a:r>
          </a:p>
        </p:txBody>
      </p:sp>
      <p:pic>
        <p:nvPicPr>
          <p:cNvPr id="19" name="Picture 4" descr="One in a crowd">
            <a:extLst>
              <a:ext uri="{FF2B5EF4-FFF2-40B4-BE49-F238E27FC236}">
                <a16:creationId xmlns:a16="http://schemas.microsoft.com/office/drawing/2014/main" id="{4C6D360A-38E0-46C9-8AFC-15F59438F5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4C68B30-FB77-479F-BB5C-CF5D46C56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2618" y="2363277"/>
            <a:ext cx="6116549" cy="3843666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kern="1200" dirty="0">
                <a:solidFill>
                  <a:schemeClr val="tx1"/>
                </a:solidFill>
              </a:rPr>
              <a:t>Appreciative of the role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kern="1200" dirty="0">
                <a:solidFill>
                  <a:schemeClr val="tx1"/>
                </a:solidFill>
              </a:rPr>
              <a:t>Respecting space and time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kern="1200" dirty="0">
                <a:solidFill>
                  <a:schemeClr val="tx1"/>
                </a:solidFill>
              </a:rPr>
              <a:t>Building perspective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kern="1200" dirty="0">
                <a:solidFill>
                  <a:schemeClr val="tx1"/>
                </a:solidFill>
              </a:rPr>
              <a:t>Showing warmth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kern="1200" dirty="0">
                <a:solidFill>
                  <a:schemeClr val="tx1"/>
                </a:solidFill>
              </a:rPr>
              <a:t>Listening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462622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191">
            <a:extLst>
              <a:ext uri="{FF2B5EF4-FFF2-40B4-BE49-F238E27FC236}">
                <a16:creationId xmlns:a16="http://schemas.microsoft.com/office/drawing/2014/main" id="{9C6777B5-64F4-4200-B099-34168B69F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hat Is Disruptive Innovation?">
            <a:extLst>
              <a:ext uri="{FF2B5EF4-FFF2-40B4-BE49-F238E27FC236}">
                <a16:creationId xmlns:a16="http://schemas.microsoft.com/office/drawing/2014/main" id="{2E1DC64F-F6FC-499F-956C-304540B4DC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 b="-1"/>
          <a:stretch/>
        </p:blipFill>
        <p:spPr bwMode="auto"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Rectangle 41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8350" cy="6038850"/>
          </a:xfrm>
          <a:custGeom>
            <a:avLst/>
            <a:gdLst>
              <a:gd name="connsiteX0" fmla="*/ 0 w 12192000"/>
              <a:gd name="connsiteY0" fmla="*/ 0 h 5835650"/>
              <a:gd name="connsiteX1" fmla="*/ 12192000 w 12192000"/>
              <a:gd name="connsiteY1" fmla="*/ 0 h 5835650"/>
              <a:gd name="connsiteX2" fmla="*/ 12192000 w 12192000"/>
              <a:gd name="connsiteY2" fmla="*/ 5835650 h 5835650"/>
              <a:gd name="connsiteX3" fmla="*/ 0 w 12192000"/>
              <a:gd name="connsiteY3" fmla="*/ 5835650 h 5835650"/>
              <a:gd name="connsiteX4" fmla="*/ 0 w 12192000"/>
              <a:gd name="connsiteY4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0 w 12198350"/>
              <a:gd name="connsiteY4" fmla="*/ 5835650 h 5835650"/>
              <a:gd name="connsiteX5" fmla="*/ 0 w 12198350"/>
              <a:gd name="connsiteY5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0 w 12198350"/>
              <a:gd name="connsiteY5" fmla="*/ 5835650 h 5835650"/>
              <a:gd name="connsiteX6" fmla="*/ 0 w 12198350"/>
              <a:gd name="connsiteY6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1822450 w 12198350"/>
              <a:gd name="connsiteY5" fmla="*/ 5829300 h 5835650"/>
              <a:gd name="connsiteX6" fmla="*/ 0 w 12198350"/>
              <a:gd name="connsiteY6" fmla="*/ 5835650 h 5835650"/>
              <a:gd name="connsiteX7" fmla="*/ 0 w 12198350"/>
              <a:gd name="connsiteY7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1727200 w 12198350"/>
              <a:gd name="connsiteY5" fmla="*/ 5486400 h 5835650"/>
              <a:gd name="connsiteX6" fmla="*/ 0 w 12198350"/>
              <a:gd name="connsiteY6" fmla="*/ 5835650 h 5835650"/>
              <a:gd name="connsiteX7" fmla="*/ 0 w 12198350"/>
              <a:gd name="connsiteY7" fmla="*/ 0 h 5835650"/>
              <a:gd name="connsiteX0" fmla="*/ 0 w 12198350"/>
              <a:gd name="connsiteY0" fmla="*/ 0 h 5835650"/>
              <a:gd name="connsiteX1" fmla="*/ 12192000 w 12198350"/>
              <a:gd name="connsiteY1" fmla="*/ 0 h 5835650"/>
              <a:gd name="connsiteX2" fmla="*/ 12198350 w 12198350"/>
              <a:gd name="connsiteY2" fmla="*/ 3505200 h 5835650"/>
              <a:gd name="connsiteX3" fmla="*/ 12192000 w 12198350"/>
              <a:gd name="connsiteY3" fmla="*/ 5835650 h 5835650"/>
              <a:gd name="connsiteX4" fmla="*/ 5060950 w 12198350"/>
              <a:gd name="connsiteY4" fmla="*/ 5835650 h 5835650"/>
              <a:gd name="connsiteX5" fmla="*/ 3854450 w 12198350"/>
              <a:gd name="connsiteY5" fmla="*/ 5695950 h 5835650"/>
              <a:gd name="connsiteX6" fmla="*/ 1727200 w 12198350"/>
              <a:gd name="connsiteY6" fmla="*/ 5486400 h 5835650"/>
              <a:gd name="connsiteX7" fmla="*/ 0 w 12198350"/>
              <a:gd name="connsiteY7" fmla="*/ 5835650 h 5835650"/>
              <a:gd name="connsiteX8" fmla="*/ 0 w 12198350"/>
              <a:gd name="connsiteY8" fmla="*/ 0 h 5835650"/>
              <a:gd name="connsiteX0" fmla="*/ 0 w 12198350"/>
              <a:gd name="connsiteY0" fmla="*/ 0 h 5842000"/>
              <a:gd name="connsiteX1" fmla="*/ 12192000 w 12198350"/>
              <a:gd name="connsiteY1" fmla="*/ 0 h 5842000"/>
              <a:gd name="connsiteX2" fmla="*/ 12198350 w 12198350"/>
              <a:gd name="connsiteY2" fmla="*/ 3505200 h 5842000"/>
              <a:gd name="connsiteX3" fmla="*/ 12192000 w 12198350"/>
              <a:gd name="connsiteY3" fmla="*/ 5835650 h 5842000"/>
              <a:gd name="connsiteX4" fmla="*/ 5060950 w 12198350"/>
              <a:gd name="connsiteY4" fmla="*/ 5835650 h 5842000"/>
              <a:gd name="connsiteX5" fmla="*/ 3663950 w 12198350"/>
              <a:gd name="connsiteY5" fmla="*/ 5842000 h 5842000"/>
              <a:gd name="connsiteX6" fmla="*/ 1727200 w 12198350"/>
              <a:gd name="connsiteY6" fmla="*/ 5486400 h 5842000"/>
              <a:gd name="connsiteX7" fmla="*/ 0 w 12198350"/>
              <a:gd name="connsiteY7" fmla="*/ 5835650 h 5842000"/>
              <a:gd name="connsiteX8" fmla="*/ 0 w 12198350"/>
              <a:gd name="connsiteY8" fmla="*/ 0 h 5842000"/>
              <a:gd name="connsiteX0" fmla="*/ 0 w 12198350"/>
              <a:gd name="connsiteY0" fmla="*/ 0 h 5924550"/>
              <a:gd name="connsiteX1" fmla="*/ 12192000 w 12198350"/>
              <a:gd name="connsiteY1" fmla="*/ 0 h 5924550"/>
              <a:gd name="connsiteX2" fmla="*/ 12198350 w 12198350"/>
              <a:gd name="connsiteY2" fmla="*/ 3505200 h 5924550"/>
              <a:gd name="connsiteX3" fmla="*/ 12192000 w 12198350"/>
              <a:gd name="connsiteY3" fmla="*/ 5835650 h 5924550"/>
              <a:gd name="connsiteX4" fmla="*/ 4883150 w 12198350"/>
              <a:gd name="connsiteY4" fmla="*/ 5924550 h 5924550"/>
              <a:gd name="connsiteX5" fmla="*/ 3663950 w 12198350"/>
              <a:gd name="connsiteY5" fmla="*/ 5842000 h 5924550"/>
              <a:gd name="connsiteX6" fmla="*/ 1727200 w 12198350"/>
              <a:gd name="connsiteY6" fmla="*/ 5486400 h 5924550"/>
              <a:gd name="connsiteX7" fmla="*/ 0 w 12198350"/>
              <a:gd name="connsiteY7" fmla="*/ 5835650 h 5924550"/>
              <a:gd name="connsiteX8" fmla="*/ 0 w 12198350"/>
              <a:gd name="connsiteY8" fmla="*/ 0 h 5924550"/>
              <a:gd name="connsiteX0" fmla="*/ 0 w 12198350"/>
              <a:gd name="connsiteY0" fmla="*/ 0 h 5924550"/>
              <a:gd name="connsiteX1" fmla="*/ 12192000 w 12198350"/>
              <a:gd name="connsiteY1" fmla="*/ 0 h 5924550"/>
              <a:gd name="connsiteX2" fmla="*/ 12198350 w 12198350"/>
              <a:gd name="connsiteY2" fmla="*/ 3505200 h 5924550"/>
              <a:gd name="connsiteX3" fmla="*/ 12192000 w 12198350"/>
              <a:gd name="connsiteY3" fmla="*/ 5835650 h 5924550"/>
              <a:gd name="connsiteX4" fmla="*/ 8318500 w 12198350"/>
              <a:gd name="connsiteY4" fmla="*/ 5867400 h 5924550"/>
              <a:gd name="connsiteX5" fmla="*/ 4883150 w 12198350"/>
              <a:gd name="connsiteY5" fmla="*/ 5924550 h 5924550"/>
              <a:gd name="connsiteX6" fmla="*/ 3663950 w 12198350"/>
              <a:gd name="connsiteY6" fmla="*/ 5842000 h 5924550"/>
              <a:gd name="connsiteX7" fmla="*/ 1727200 w 12198350"/>
              <a:gd name="connsiteY7" fmla="*/ 5486400 h 5924550"/>
              <a:gd name="connsiteX8" fmla="*/ 0 w 12198350"/>
              <a:gd name="connsiteY8" fmla="*/ 5835650 h 5924550"/>
              <a:gd name="connsiteX9" fmla="*/ 0 w 12198350"/>
              <a:gd name="connsiteY9" fmla="*/ 0 h 59245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7219950 w 12198350"/>
              <a:gd name="connsiteY4" fmla="*/ 6038850 h 6038850"/>
              <a:gd name="connsiteX5" fmla="*/ 4883150 w 12198350"/>
              <a:gd name="connsiteY5" fmla="*/ 5924550 h 6038850"/>
              <a:gd name="connsiteX6" fmla="*/ 3663950 w 12198350"/>
              <a:gd name="connsiteY6" fmla="*/ 5842000 h 6038850"/>
              <a:gd name="connsiteX7" fmla="*/ 1727200 w 12198350"/>
              <a:gd name="connsiteY7" fmla="*/ 5486400 h 6038850"/>
              <a:gd name="connsiteX8" fmla="*/ 0 w 12198350"/>
              <a:gd name="connsiteY8" fmla="*/ 5835650 h 6038850"/>
              <a:gd name="connsiteX9" fmla="*/ 0 w 12198350"/>
              <a:gd name="connsiteY9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9766300 w 12198350"/>
              <a:gd name="connsiteY4" fmla="*/ 59245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2192000 w 12198350"/>
              <a:gd name="connsiteY3" fmla="*/ 583565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255250 w 12198350"/>
              <a:gd name="connsiteY3" fmla="*/ 49784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8813800 w 12198350"/>
              <a:gd name="connsiteY3" fmla="*/ 5746750 h 6038850"/>
              <a:gd name="connsiteX4" fmla="*/ 7219950 w 12198350"/>
              <a:gd name="connsiteY4" fmla="*/ 6038850 h 6038850"/>
              <a:gd name="connsiteX5" fmla="*/ 4883150 w 12198350"/>
              <a:gd name="connsiteY5" fmla="*/ 5924550 h 6038850"/>
              <a:gd name="connsiteX6" fmla="*/ 3663950 w 12198350"/>
              <a:gd name="connsiteY6" fmla="*/ 5842000 h 6038850"/>
              <a:gd name="connsiteX7" fmla="*/ 1727200 w 12198350"/>
              <a:gd name="connsiteY7" fmla="*/ 5486400 h 6038850"/>
              <a:gd name="connsiteX8" fmla="*/ 0 w 12198350"/>
              <a:gd name="connsiteY8" fmla="*/ 5835650 h 6038850"/>
              <a:gd name="connsiteX9" fmla="*/ 0 w 12198350"/>
              <a:gd name="connsiteY9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623550 w 12198350"/>
              <a:gd name="connsiteY3" fmla="*/ 48006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0185400 w 12198350"/>
              <a:gd name="connsiteY3" fmla="*/ 4978400 h 6038850"/>
              <a:gd name="connsiteX4" fmla="*/ 8813800 w 12198350"/>
              <a:gd name="connsiteY4" fmla="*/ 5746750 h 6038850"/>
              <a:gd name="connsiteX5" fmla="*/ 7219950 w 12198350"/>
              <a:gd name="connsiteY5" fmla="*/ 6038850 h 6038850"/>
              <a:gd name="connsiteX6" fmla="*/ 4883150 w 12198350"/>
              <a:gd name="connsiteY6" fmla="*/ 5924550 h 6038850"/>
              <a:gd name="connsiteX7" fmla="*/ 3663950 w 12198350"/>
              <a:gd name="connsiteY7" fmla="*/ 5842000 h 6038850"/>
              <a:gd name="connsiteX8" fmla="*/ 1727200 w 12198350"/>
              <a:gd name="connsiteY8" fmla="*/ 5486400 h 6038850"/>
              <a:gd name="connsiteX9" fmla="*/ 0 w 12198350"/>
              <a:gd name="connsiteY9" fmla="*/ 5835650 h 6038850"/>
              <a:gd name="connsiteX10" fmla="*/ 0 w 12198350"/>
              <a:gd name="connsiteY10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766550 w 12198350"/>
              <a:gd name="connsiteY3" fmla="*/ 410845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  <a:gd name="connsiteX0" fmla="*/ 0 w 12198350"/>
              <a:gd name="connsiteY0" fmla="*/ 0 h 6038850"/>
              <a:gd name="connsiteX1" fmla="*/ 12192000 w 12198350"/>
              <a:gd name="connsiteY1" fmla="*/ 0 h 6038850"/>
              <a:gd name="connsiteX2" fmla="*/ 12198350 w 12198350"/>
              <a:gd name="connsiteY2" fmla="*/ 3505200 h 6038850"/>
              <a:gd name="connsiteX3" fmla="*/ 11341100 w 12198350"/>
              <a:gd name="connsiteY3" fmla="*/ 4267200 h 6038850"/>
              <a:gd name="connsiteX4" fmla="*/ 10185400 w 12198350"/>
              <a:gd name="connsiteY4" fmla="*/ 4978400 h 6038850"/>
              <a:gd name="connsiteX5" fmla="*/ 8813800 w 12198350"/>
              <a:gd name="connsiteY5" fmla="*/ 5746750 h 6038850"/>
              <a:gd name="connsiteX6" fmla="*/ 7219950 w 12198350"/>
              <a:gd name="connsiteY6" fmla="*/ 6038850 h 6038850"/>
              <a:gd name="connsiteX7" fmla="*/ 4883150 w 12198350"/>
              <a:gd name="connsiteY7" fmla="*/ 5924550 h 6038850"/>
              <a:gd name="connsiteX8" fmla="*/ 3663950 w 12198350"/>
              <a:gd name="connsiteY8" fmla="*/ 5842000 h 6038850"/>
              <a:gd name="connsiteX9" fmla="*/ 1727200 w 12198350"/>
              <a:gd name="connsiteY9" fmla="*/ 5486400 h 6038850"/>
              <a:gd name="connsiteX10" fmla="*/ 0 w 12198350"/>
              <a:gd name="connsiteY10" fmla="*/ 5835650 h 6038850"/>
              <a:gd name="connsiteX11" fmla="*/ 0 w 12198350"/>
              <a:gd name="connsiteY11" fmla="*/ 0 h 603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8350" h="6038850">
                <a:moveTo>
                  <a:pt x="0" y="0"/>
                </a:moveTo>
                <a:lnTo>
                  <a:pt x="12192000" y="0"/>
                </a:lnTo>
                <a:cubicBezTo>
                  <a:pt x="12194117" y="1168400"/>
                  <a:pt x="12196233" y="2336800"/>
                  <a:pt x="12198350" y="3505200"/>
                </a:cubicBezTo>
                <a:cubicBezTo>
                  <a:pt x="11828992" y="3872442"/>
                  <a:pt x="11606741" y="4015317"/>
                  <a:pt x="11341100" y="4267200"/>
                </a:cubicBezTo>
                <a:cubicBezTo>
                  <a:pt x="11005609" y="4512733"/>
                  <a:pt x="10677525" y="4705350"/>
                  <a:pt x="10185400" y="4978400"/>
                </a:cubicBezTo>
                <a:cubicBezTo>
                  <a:pt x="9693275" y="5251450"/>
                  <a:pt x="9381067" y="5540375"/>
                  <a:pt x="8813800" y="5746750"/>
                </a:cubicBezTo>
                <a:lnTo>
                  <a:pt x="7219950" y="6038850"/>
                </a:lnTo>
                <a:lnTo>
                  <a:pt x="4883150" y="5924550"/>
                </a:lnTo>
                <a:lnTo>
                  <a:pt x="3663950" y="5842000"/>
                </a:lnTo>
                <a:lnTo>
                  <a:pt x="1727200" y="5486400"/>
                </a:lnTo>
                <a:lnTo>
                  <a:pt x="0" y="583565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00000">
                  <a:alpha val="60000"/>
                </a:srgbClr>
              </a:gs>
              <a:gs pos="100000">
                <a:srgbClr val="000000">
                  <a:alpha val="0"/>
                </a:srgbClr>
              </a:gs>
              <a:gs pos="68000">
                <a:srgbClr val="000000">
                  <a:alpha val="40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9515E8A-7E69-47F6-A26E-BB70CD0CD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120676"/>
            <a:ext cx="7021513" cy="230832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7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Disruptive in Disruptive world </a:t>
            </a:r>
          </a:p>
        </p:txBody>
      </p:sp>
    </p:spTree>
    <p:extLst>
      <p:ext uri="{BB962C8B-B14F-4D97-AF65-F5344CB8AC3E}">
        <p14:creationId xmlns:p14="http://schemas.microsoft.com/office/powerpoint/2010/main" val="13964132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85459B-AE43-4354-B317-25BD263B47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5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936DBE-3DB7-4D53-BF0F-B9C655B57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</a:pP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Using Tech as an enabler</a:t>
            </a:r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E39B9F5C-056F-493F-8AC9-251CB72E88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4062758"/>
              </p:ext>
            </p:extLst>
          </p:nvPr>
        </p:nvGraphicFramePr>
        <p:xfrm>
          <a:off x="5827048" y="1868487"/>
          <a:ext cx="572148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589435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3211</TotalTime>
  <Words>330</Words>
  <Application>Microsoft Macintosh PowerPoint</Application>
  <PresentationFormat>Widescreen</PresentationFormat>
  <Paragraphs>57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Helvetica</vt:lpstr>
      <vt:lpstr>Wingdings</vt:lpstr>
      <vt:lpstr>1_Office Theme</vt:lpstr>
      <vt:lpstr>An Evaluator’s Journey and Response</vt:lpstr>
      <vt:lpstr>COVID IMPACT</vt:lpstr>
      <vt:lpstr>COVID Impact</vt:lpstr>
      <vt:lpstr>How do I evaluate? Do I have the competency to evaluate in such an environment ?</vt:lpstr>
      <vt:lpstr>    Technical, Scientific Rigor, Objectivity etc.    </vt:lpstr>
      <vt:lpstr>Empathy </vt:lpstr>
      <vt:lpstr>Empathy : How do you approach</vt:lpstr>
      <vt:lpstr>Disruptive in Disruptive world </vt:lpstr>
      <vt:lpstr>Using Tech as an enabler</vt:lpstr>
      <vt:lpstr>Methodology and Data Multiplicity </vt:lpstr>
      <vt:lpstr>Methodology and Data Multiplicity </vt:lpstr>
      <vt:lpstr>Relational</vt:lpstr>
      <vt:lpstr>Relational </vt:lpstr>
      <vt:lpstr>PowerPoint Presentation</vt:lpstr>
      <vt:lpstr>Creating a collaborative workspace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Anagha patil</dc:creator>
  <cp:lastModifiedBy>MACDOUGALL Ian</cp:lastModifiedBy>
  <cp:revision>12</cp:revision>
  <dcterms:created xsi:type="dcterms:W3CDTF">2020-09-21T11:47:00Z</dcterms:created>
  <dcterms:modified xsi:type="dcterms:W3CDTF">2021-10-08T00:47:46Z</dcterms:modified>
</cp:coreProperties>
</file>