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4"/>
  </p:sldMasterIdLst>
  <p:sldIdLst>
    <p:sldId id="256" r:id="rId5"/>
    <p:sldId id="257" r:id="rId6"/>
    <p:sldId id="260" r:id="rId7"/>
    <p:sldId id="263" r:id="rId8"/>
    <p:sldId id="264" r:id="rId9"/>
    <p:sldId id="258" r:id="rId10"/>
    <p:sldId id="259" r:id="rId11"/>
    <p:sldId id="262"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15" d="100"/>
          <a:sy n="115" d="100"/>
        </p:scale>
        <p:origin x="45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301C69-22A5-4DF5-87C4-A37D6D9518B4}"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21D40EF5-C41B-479C-A58B-DEE160CB5286}">
      <dgm:prSet/>
      <dgm:spPr/>
      <dgm:t>
        <a:bodyPr/>
        <a:lstStyle/>
        <a:p>
          <a:r>
            <a:rPr lang="en-US" b="1"/>
            <a:t>The boom and bust of economic policy</a:t>
          </a:r>
          <a:endParaRPr lang="en-US"/>
        </a:p>
      </dgm:t>
    </dgm:pt>
    <dgm:pt modelId="{B72882EA-774F-4EFD-BB08-2732C551B52C}" type="parTrans" cxnId="{1166638A-7732-4698-B502-B7585893B036}">
      <dgm:prSet/>
      <dgm:spPr/>
      <dgm:t>
        <a:bodyPr/>
        <a:lstStyle/>
        <a:p>
          <a:endParaRPr lang="en-US"/>
        </a:p>
      </dgm:t>
    </dgm:pt>
    <dgm:pt modelId="{291B83A0-198C-483D-A3BE-4F4CD99D244E}" type="sibTrans" cxnId="{1166638A-7732-4698-B502-B7585893B036}">
      <dgm:prSet/>
      <dgm:spPr/>
      <dgm:t>
        <a:bodyPr/>
        <a:lstStyle/>
        <a:p>
          <a:endParaRPr lang="en-US"/>
        </a:p>
      </dgm:t>
    </dgm:pt>
    <dgm:pt modelId="{F32D3B94-9AF9-41D9-871E-99E485BB7B61}">
      <dgm:prSet/>
      <dgm:spPr/>
      <dgm:t>
        <a:bodyPr/>
        <a:lstStyle/>
        <a:p>
          <a:r>
            <a:rPr lang="en-US" b="1"/>
            <a:t>The time limited impact of crime deterrents and subsequent crime waves</a:t>
          </a:r>
          <a:endParaRPr lang="en-US"/>
        </a:p>
      </dgm:t>
    </dgm:pt>
    <dgm:pt modelId="{8ADED0C5-AFAD-41C3-B086-0C85D9D3659C}" type="parTrans" cxnId="{9FEFCC87-C172-4089-994F-A1807F7930E4}">
      <dgm:prSet/>
      <dgm:spPr/>
      <dgm:t>
        <a:bodyPr/>
        <a:lstStyle/>
        <a:p>
          <a:endParaRPr lang="en-US"/>
        </a:p>
      </dgm:t>
    </dgm:pt>
    <dgm:pt modelId="{C5A8D51D-4D55-4AF8-BF83-06F7AC00D9E9}" type="sibTrans" cxnId="{9FEFCC87-C172-4089-994F-A1807F7930E4}">
      <dgm:prSet/>
      <dgm:spPr/>
      <dgm:t>
        <a:bodyPr/>
        <a:lstStyle/>
        <a:p>
          <a:endParaRPr lang="en-US"/>
        </a:p>
      </dgm:t>
    </dgm:pt>
    <dgm:pt modelId="{9A91E7A2-749C-4222-9418-21EE788D4F85}">
      <dgm:prSet/>
      <dgm:spPr/>
      <dgm:t>
        <a:bodyPr/>
        <a:lstStyle/>
        <a:p>
          <a:r>
            <a:rPr lang="en-US" b="1"/>
            <a:t>The trendless fluctuation of social mobility</a:t>
          </a:r>
          <a:endParaRPr lang="en-US"/>
        </a:p>
      </dgm:t>
    </dgm:pt>
    <dgm:pt modelId="{BE39A95F-F27B-4D76-98E8-A3D6EADD90D9}" type="parTrans" cxnId="{14858D8A-BC79-4720-A17D-9303497D2866}">
      <dgm:prSet/>
      <dgm:spPr/>
      <dgm:t>
        <a:bodyPr/>
        <a:lstStyle/>
        <a:p>
          <a:endParaRPr lang="en-US"/>
        </a:p>
      </dgm:t>
    </dgm:pt>
    <dgm:pt modelId="{5B12AD43-4A01-4C00-B608-89D93227131A}" type="sibTrans" cxnId="{14858D8A-BC79-4720-A17D-9303497D2866}">
      <dgm:prSet/>
      <dgm:spPr/>
      <dgm:t>
        <a:bodyPr/>
        <a:lstStyle/>
        <a:p>
          <a:endParaRPr lang="en-US"/>
        </a:p>
      </dgm:t>
    </dgm:pt>
    <dgm:pt modelId="{47513805-C41B-4EA2-B8EC-3F7E0739AA7B}">
      <dgm:prSet/>
      <dgm:spPr/>
      <dgm:t>
        <a:bodyPr/>
        <a:lstStyle/>
        <a:p>
          <a:r>
            <a:rPr lang="en-US" b="1"/>
            <a:t>The weak sustainability of development / aid programmes</a:t>
          </a:r>
          <a:endParaRPr lang="en-US"/>
        </a:p>
      </dgm:t>
    </dgm:pt>
    <dgm:pt modelId="{E8D669C3-620A-4B04-BD0A-CD95ED18735E}" type="parTrans" cxnId="{EC461833-3E79-4537-918D-178968F5AC35}">
      <dgm:prSet/>
      <dgm:spPr/>
      <dgm:t>
        <a:bodyPr/>
        <a:lstStyle/>
        <a:p>
          <a:endParaRPr lang="en-US"/>
        </a:p>
      </dgm:t>
    </dgm:pt>
    <dgm:pt modelId="{45A66811-2F94-4302-B299-8AED89003B78}" type="sibTrans" cxnId="{EC461833-3E79-4537-918D-178968F5AC35}">
      <dgm:prSet/>
      <dgm:spPr/>
      <dgm:t>
        <a:bodyPr/>
        <a:lstStyle/>
        <a:p>
          <a:endParaRPr lang="en-US"/>
        </a:p>
      </dgm:t>
    </dgm:pt>
    <dgm:pt modelId="{C7581AB5-5794-4FDE-8DFE-DCC7701CEC37}">
      <dgm:prSet/>
      <dgm:spPr/>
      <dgm:t>
        <a:bodyPr/>
        <a:lstStyle/>
        <a:p>
          <a:r>
            <a:rPr lang="en-US" b="1"/>
            <a:t>The insoluble issue of demand management for health services</a:t>
          </a:r>
          <a:endParaRPr lang="en-US"/>
        </a:p>
      </dgm:t>
    </dgm:pt>
    <dgm:pt modelId="{6E9FD27A-5167-4BF6-BAA7-8E13FB465E6B}" type="parTrans" cxnId="{3355B3B3-5D44-4866-B838-A6D563546B0E}">
      <dgm:prSet/>
      <dgm:spPr/>
      <dgm:t>
        <a:bodyPr/>
        <a:lstStyle/>
        <a:p>
          <a:endParaRPr lang="en-US"/>
        </a:p>
      </dgm:t>
    </dgm:pt>
    <dgm:pt modelId="{D6582A3F-7843-4A08-B08B-8E4D6E884466}" type="sibTrans" cxnId="{3355B3B3-5D44-4866-B838-A6D563546B0E}">
      <dgm:prSet/>
      <dgm:spPr/>
      <dgm:t>
        <a:bodyPr/>
        <a:lstStyle/>
        <a:p>
          <a:endParaRPr lang="en-US"/>
        </a:p>
      </dgm:t>
    </dgm:pt>
    <dgm:pt modelId="{7F82E088-ACCF-469D-BC91-F29083121DE3}">
      <dgm:prSet/>
      <dgm:spPr/>
      <dgm:t>
        <a:bodyPr/>
        <a:lstStyle/>
        <a:p>
          <a:r>
            <a:rPr lang="en-US" b="1"/>
            <a:t>ETC. </a:t>
          </a:r>
          <a:endParaRPr lang="en-US"/>
        </a:p>
      </dgm:t>
    </dgm:pt>
    <dgm:pt modelId="{FB20FBD1-8D10-4C4A-AEEF-527C6D4FD3C2}" type="parTrans" cxnId="{F74A37F9-3382-426A-B9B0-B400E100F15B}">
      <dgm:prSet/>
      <dgm:spPr/>
      <dgm:t>
        <a:bodyPr/>
        <a:lstStyle/>
        <a:p>
          <a:endParaRPr lang="en-US"/>
        </a:p>
      </dgm:t>
    </dgm:pt>
    <dgm:pt modelId="{20CE6CFA-2221-40F7-B5D0-DB9E61E8A43F}" type="sibTrans" cxnId="{F74A37F9-3382-426A-B9B0-B400E100F15B}">
      <dgm:prSet/>
      <dgm:spPr/>
      <dgm:t>
        <a:bodyPr/>
        <a:lstStyle/>
        <a:p>
          <a:endParaRPr lang="en-US"/>
        </a:p>
      </dgm:t>
    </dgm:pt>
    <dgm:pt modelId="{9C8E0C58-BCC8-4A45-B650-0481A02F0A2E}" type="pres">
      <dgm:prSet presAssocID="{D6301C69-22A5-4DF5-87C4-A37D6D9518B4}" presName="Name0" presStyleCnt="0">
        <dgm:presLayoutVars>
          <dgm:dir/>
          <dgm:resizeHandles val="exact"/>
        </dgm:presLayoutVars>
      </dgm:prSet>
      <dgm:spPr/>
    </dgm:pt>
    <dgm:pt modelId="{4DB2AEC1-4283-4DDD-B05C-75A7BE470F2C}" type="pres">
      <dgm:prSet presAssocID="{21D40EF5-C41B-479C-A58B-DEE160CB5286}" presName="node" presStyleLbl="node1" presStyleIdx="0" presStyleCnt="6">
        <dgm:presLayoutVars>
          <dgm:bulletEnabled val="1"/>
        </dgm:presLayoutVars>
      </dgm:prSet>
      <dgm:spPr/>
    </dgm:pt>
    <dgm:pt modelId="{0AAFD661-2DAE-4AF0-983F-013E22ED05C8}" type="pres">
      <dgm:prSet presAssocID="{291B83A0-198C-483D-A3BE-4F4CD99D244E}" presName="sibTrans" presStyleLbl="sibTrans1D1" presStyleIdx="0" presStyleCnt="5"/>
      <dgm:spPr/>
    </dgm:pt>
    <dgm:pt modelId="{74C0406C-F149-4AC2-8ABC-250AC5FD4B44}" type="pres">
      <dgm:prSet presAssocID="{291B83A0-198C-483D-A3BE-4F4CD99D244E}" presName="connectorText" presStyleLbl="sibTrans1D1" presStyleIdx="0" presStyleCnt="5"/>
      <dgm:spPr/>
    </dgm:pt>
    <dgm:pt modelId="{BE529FEB-EF9D-4132-9A10-1C2157322A4C}" type="pres">
      <dgm:prSet presAssocID="{F32D3B94-9AF9-41D9-871E-99E485BB7B61}" presName="node" presStyleLbl="node1" presStyleIdx="1" presStyleCnt="6">
        <dgm:presLayoutVars>
          <dgm:bulletEnabled val="1"/>
        </dgm:presLayoutVars>
      </dgm:prSet>
      <dgm:spPr/>
    </dgm:pt>
    <dgm:pt modelId="{C6E7DC0C-BB85-4419-B6C7-FBAE58BEBF36}" type="pres">
      <dgm:prSet presAssocID="{C5A8D51D-4D55-4AF8-BF83-06F7AC00D9E9}" presName="sibTrans" presStyleLbl="sibTrans1D1" presStyleIdx="1" presStyleCnt="5"/>
      <dgm:spPr/>
    </dgm:pt>
    <dgm:pt modelId="{E0A9CB14-56F7-482F-B002-C5C10272B77C}" type="pres">
      <dgm:prSet presAssocID="{C5A8D51D-4D55-4AF8-BF83-06F7AC00D9E9}" presName="connectorText" presStyleLbl="sibTrans1D1" presStyleIdx="1" presStyleCnt="5"/>
      <dgm:spPr/>
    </dgm:pt>
    <dgm:pt modelId="{5B0A9858-55E5-47AF-AB51-4D139FCB585B}" type="pres">
      <dgm:prSet presAssocID="{9A91E7A2-749C-4222-9418-21EE788D4F85}" presName="node" presStyleLbl="node1" presStyleIdx="2" presStyleCnt="6">
        <dgm:presLayoutVars>
          <dgm:bulletEnabled val="1"/>
        </dgm:presLayoutVars>
      </dgm:prSet>
      <dgm:spPr/>
    </dgm:pt>
    <dgm:pt modelId="{A100D220-56A8-4D5C-BE51-2130043BD2F0}" type="pres">
      <dgm:prSet presAssocID="{5B12AD43-4A01-4C00-B608-89D93227131A}" presName="sibTrans" presStyleLbl="sibTrans1D1" presStyleIdx="2" presStyleCnt="5"/>
      <dgm:spPr/>
    </dgm:pt>
    <dgm:pt modelId="{DD3547DB-BCB1-4F3E-B9D3-D698948EE8DA}" type="pres">
      <dgm:prSet presAssocID="{5B12AD43-4A01-4C00-B608-89D93227131A}" presName="connectorText" presStyleLbl="sibTrans1D1" presStyleIdx="2" presStyleCnt="5"/>
      <dgm:spPr/>
    </dgm:pt>
    <dgm:pt modelId="{04F035E9-FAED-4EE9-B3DE-45CEFA6E7660}" type="pres">
      <dgm:prSet presAssocID="{47513805-C41B-4EA2-B8EC-3F7E0739AA7B}" presName="node" presStyleLbl="node1" presStyleIdx="3" presStyleCnt="6">
        <dgm:presLayoutVars>
          <dgm:bulletEnabled val="1"/>
        </dgm:presLayoutVars>
      </dgm:prSet>
      <dgm:spPr/>
    </dgm:pt>
    <dgm:pt modelId="{AA387465-3761-4FA6-B7A3-3372AA51F0E9}" type="pres">
      <dgm:prSet presAssocID="{45A66811-2F94-4302-B299-8AED89003B78}" presName="sibTrans" presStyleLbl="sibTrans1D1" presStyleIdx="3" presStyleCnt="5"/>
      <dgm:spPr/>
    </dgm:pt>
    <dgm:pt modelId="{1D4FDCDC-52E4-4916-816E-2A8EFCB5E507}" type="pres">
      <dgm:prSet presAssocID="{45A66811-2F94-4302-B299-8AED89003B78}" presName="connectorText" presStyleLbl="sibTrans1D1" presStyleIdx="3" presStyleCnt="5"/>
      <dgm:spPr/>
    </dgm:pt>
    <dgm:pt modelId="{E0E0AE22-0E4D-40EB-82EB-54A10B2D15DA}" type="pres">
      <dgm:prSet presAssocID="{C7581AB5-5794-4FDE-8DFE-DCC7701CEC37}" presName="node" presStyleLbl="node1" presStyleIdx="4" presStyleCnt="6">
        <dgm:presLayoutVars>
          <dgm:bulletEnabled val="1"/>
        </dgm:presLayoutVars>
      </dgm:prSet>
      <dgm:spPr/>
    </dgm:pt>
    <dgm:pt modelId="{6CF878AF-187C-4CFD-B482-92E3BBC30DAE}" type="pres">
      <dgm:prSet presAssocID="{D6582A3F-7843-4A08-B08B-8E4D6E884466}" presName="sibTrans" presStyleLbl="sibTrans1D1" presStyleIdx="4" presStyleCnt="5"/>
      <dgm:spPr/>
    </dgm:pt>
    <dgm:pt modelId="{C986F015-6934-40B2-8216-DB6459708E93}" type="pres">
      <dgm:prSet presAssocID="{D6582A3F-7843-4A08-B08B-8E4D6E884466}" presName="connectorText" presStyleLbl="sibTrans1D1" presStyleIdx="4" presStyleCnt="5"/>
      <dgm:spPr/>
    </dgm:pt>
    <dgm:pt modelId="{02700339-4A3E-4FE9-B1C7-4683BC7D272C}" type="pres">
      <dgm:prSet presAssocID="{7F82E088-ACCF-469D-BC91-F29083121DE3}" presName="node" presStyleLbl="node1" presStyleIdx="5" presStyleCnt="6">
        <dgm:presLayoutVars>
          <dgm:bulletEnabled val="1"/>
        </dgm:presLayoutVars>
      </dgm:prSet>
      <dgm:spPr/>
    </dgm:pt>
  </dgm:ptLst>
  <dgm:cxnLst>
    <dgm:cxn modelId="{EC461833-3E79-4537-918D-178968F5AC35}" srcId="{D6301C69-22A5-4DF5-87C4-A37D6D9518B4}" destId="{47513805-C41B-4EA2-B8EC-3F7E0739AA7B}" srcOrd="3" destOrd="0" parTransId="{E8D669C3-620A-4B04-BD0A-CD95ED18735E}" sibTransId="{45A66811-2F94-4302-B299-8AED89003B78}"/>
    <dgm:cxn modelId="{AD150C34-5C9A-4EB3-A948-AB63918A5902}" type="presOf" srcId="{291B83A0-198C-483D-A3BE-4F4CD99D244E}" destId="{74C0406C-F149-4AC2-8ABC-250AC5FD4B44}" srcOrd="1" destOrd="0" presId="urn:microsoft.com/office/officeart/2016/7/layout/RepeatingBendingProcessNew"/>
    <dgm:cxn modelId="{B2857135-7C8C-4DEA-866E-5829C4F67C55}" type="presOf" srcId="{47513805-C41B-4EA2-B8EC-3F7E0739AA7B}" destId="{04F035E9-FAED-4EE9-B3DE-45CEFA6E7660}" srcOrd="0" destOrd="0" presId="urn:microsoft.com/office/officeart/2016/7/layout/RepeatingBendingProcessNew"/>
    <dgm:cxn modelId="{758FA53B-CDB1-4EDD-830C-AB6051EC040B}" type="presOf" srcId="{C5A8D51D-4D55-4AF8-BF83-06F7AC00D9E9}" destId="{E0A9CB14-56F7-482F-B002-C5C10272B77C}" srcOrd="1" destOrd="0" presId="urn:microsoft.com/office/officeart/2016/7/layout/RepeatingBendingProcessNew"/>
    <dgm:cxn modelId="{4AE5983F-5D30-45D5-A074-9C637CC160CF}" type="presOf" srcId="{7F82E088-ACCF-469D-BC91-F29083121DE3}" destId="{02700339-4A3E-4FE9-B1C7-4683BC7D272C}" srcOrd="0" destOrd="0" presId="urn:microsoft.com/office/officeart/2016/7/layout/RepeatingBendingProcessNew"/>
    <dgm:cxn modelId="{DD47DF67-92D8-44C7-BF7A-FC64A19EEAC5}" type="presOf" srcId="{C7581AB5-5794-4FDE-8DFE-DCC7701CEC37}" destId="{E0E0AE22-0E4D-40EB-82EB-54A10B2D15DA}" srcOrd="0" destOrd="0" presId="urn:microsoft.com/office/officeart/2016/7/layout/RepeatingBendingProcessNew"/>
    <dgm:cxn modelId="{A2A1A273-FE90-4E27-A970-ADF701A95E4D}" type="presOf" srcId="{D6582A3F-7843-4A08-B08B-8E4D6E884466}" destId="{C986F015-6934-40B2-8216-DB6459708E93}" srcOrd="1" destOrd="0" presId="urn:microsoft.com/office/officeart/2016/7/layout/RepeatingBendingProcessNew"/>
    <dgm:cxn modelId="{D7226D7E-300F-4067-B294-72025F377CC0}" type="presOf" srcId="{21D40EF5-C41B-479C-A58B-DEE160CB5286}" destId="{4DB2AEC1-4283-4DDD-B05C-75A7BE470F2C}" srcOrd="0" destOrd="0" presId="urn:microsoft.com/office/officeart/2016/7/layout/RepeatingBendingProcessNew"/>
    <dgm:cxn modelId="{9FEFCC87-C172-4089-994F-A1807F7930E4}" srcId="{D6301C69-22A5-4DF5-87C4-A37D6D9518B4}" destId="{F32D3B94-9AF9-41D9-871E-99E485BB7B61}" srcOrd="1" destOrd="0" parTransId="{8ADED0C5-AFAD-41C3-B086-0C85D9D3659C}" sibTransId="{C5A8D51D-4D55-4AF8-BF83-06F7AC00D9E9}"/>
    <dgm:cxn modelId="{1166638A-7732-4698-B502-B7585893B036}" srcId="{D6301C69-22A5-4DF5-87C4-A37D6D9518B4}" destId="{21D40EF5-C41B-479C-A58B-DEE160CB5286}" srcOrd="0" destOrd="0" parTransId="{B72882EA-774F-4EFD-BB08-2732C551B52C}" sibTransId="{291B83A0-198C-483D-A3BE-4F4CD99D244E}"/>
    <dgm:cxn modelId="{14858D8A-BC79-4720-A17D-9303497D2866}" srcId="{D6301C69-22A5-4DF5-87C4-A37D6D9518B4}" destId="{9A91E7A2-749C-4222-9418-21EE788D4F85}" srcOrd="2" destOrd="0" parTransId="{BE39A95F-F27B-4D76-98E8-A3D6EADD90D9}" sibTransId="{5B12AD43-4A01-4C00-B608-89D93227131A}"/>
    <dgm:cxn modelId="{893BE38A-D026-44D8-86F6-3267A912D324}" type="presOf" srcId="{45A66811-2F94-4302-B299-8AED89003B78}" destId="{1D4FDCDC-52E4-4916-816E-2A8EFCB5E507}" srcOrd="1" destOrd="0" presId="urn:microsoft.com/office/officeart/2016/7/layout/RepeatingBendingProcessNew"/>
    <dgm:cxn modelId="{931CD78B-F6A9-43DA-9A7D-997A331446E5}" type="presOf" srcId="{291B83A0-198C-483D-A3BE-4F4CD99D244E}" destId="{0AAFD661-2DAE-4AF0-983F-013E22ED05C8}" srcOrd="0" destOrd="0" presId="urn:microsoft.com/office/officeart/2016/7/layout/RepeatingBendingProcessNew"/>
    <dgm:cxn modelId="{C285D2A0-A2B5-4C3E-B14C-724E912D3D43}" type="presOf" srcId="{5B12AD43-4A01-4C00-B608-89D93227131A}" destId="{DD3547DB-BCB1-4F3E-B9D3-D698948EE8DA}" srcOrd="1" destOrd="0" presId="urn:microsoft.com/office/officeart/2016/7/layout/RepeatingBendingProcessNew"/>
    <dgm:cxn modelId="{E28826A7-2FA5-4C5A-A8FE-EA7B5CA062C1}" type="presOf" srcId="{D6582A3F-7843-4A08-B08B-8E4D6E884466}" destId="{6CF878AF-187C-4CFD-B482-92E3BBC30DAE}" srcOrd="0" destOrd="0" presId="urn:microsoft.com/office/officeart/2016/7/layout/RepeatingBendingProcessNew"/>
    <dgm:cxn modelId="{3355B3B3-5D44-4866-B838-A6D563546B0E}" srcId="{D6301C69-22A5-4DF5-87C4-A37D6D9518B4}" destId="{C7581AB5-5794-4FDE-8DFE-DCC7701CEC37}" srcOrd="4" destOrd="0" parTransId="{6E9FD27A-5167-4BF6-BAA7-8E13FB465E6B}" sibTransId="{D6582A3F-7843-4A08-B08B-8E4D6E884466}"/>
    <dgm:cxn modelId="{94604EBC-6540-46CB-8FB1-55AA9FE14BD9}" type="presOf" srcId="{45A66811-2F94-4302-B299-8AED89003B78}" destId="{AA387465-3761-4FA6-B7A3-3372AA51F0E9}" srcOrd="0" destOrd="0" presId="urn:microsoft.com/office/officeart/2016/7/layout/RepeatingBendingProcessNew"/>
    <dgm:cxn modelId="{513C25BF-664F-4FA0-9B78-C0C232639B75}" type="presOf" srcId="{5B12AD43-4A01-4C00-B608-89D93227131A}" destId="{A100D220-56A8-4D5C-BE51-2130043BD2F0}" srcOrd="0" destOrd="0" presId="urn:microsoft.com/office/officeart/2016/7/layout/RepeatingBendingProcessNew"/>
    <dgm:cxn modelId="{CC1047CA-11A4-4364-B86D-2497986743F3}" type="presOf" srcId="{C5A8D51D-4D55-4AF8-BF83-06F7AC00D9E9}" destId="{C6E7DC0C-BB85-4419-B6C7-FBAE58BEBF36}" srcOrd="0" destOrd="0" presId="urn:microsoft.com/office/officeart/2016/7/layout/RepeatingBendingProcessNew"/>
    <dgm:cxn modelId="{049CD6CD-1D33-49E0-9868-427168D62AE7}" type="presOf" srcId="{F32D3B94-9AF9-41D9-871E-99E485BB7B61}" destId="{BE529FEB-EF9D-4132-9A10-1C2157322A4C}" srcOrd="0" destOrd="0" presId="urn:microsoft.com/office/officeart/2016/7/layout/RepeatingBendingProcessNew"/>
    <dgm:cxn modelId="{19F375E2-A704-4C47-9A07-DFA0638F90D7}" type="presOf" srcId="{D6301C69-22A5-4DF5-87C4-A37D6D9518B4}" destId="{9C8E0C58-BCC8-4A45-B650-0481A02F0A2E}" srcOrd="0" destOrd="0" presId="urn:microsoft.com/office/officeart/2016/7/layout/RepeatingBendingProcessNew"/>
    <dgm:cxn modelId="{DA5E46EA-ACEC-4841-8D0C-FC5C33DFD0AF}" type="presOf" srcId="{9A91E7A2-749C-4222-9418-21EE788D4F85}" destId="{5B0A9858-55E5-47AF-AB51-4D139FCB585B}" srcOrd="0" destOrd="0" presId="urn:microsoft.com/office/officeart/2016/7/layout/RepeatingBendingProcessNew"/>
    <dgm:cxn modelId="{F74A37F9-3382-426A-B9B0-B400E100F15B}" srcId="{D6301C69-22A5-4DF5-87C4-A37D6D9518B4}" destId="{7F82E088-ACCF-469D-BC91-F29083121DE3}" srcOrd="5" destOrd="0" parTransId="{FB20FBD1-8D10-4C4A-AEEF-527C6D4FD3C2}" sibTransId="{20CE6CFA-2221-40F7-B5D0-DB9E61E8A43F}"/>
    <dgm:cxn modelId="{C552650E-4720-44A2-9885-2A78D88FCE22}" type="presParOf" srcId="{9C8E0C58-BCC8-4A45-B650-0481A02F0A2E}" destId="{4DB2AEC1-4283-4DDD-B05C-75A7BE470F2C}" srcOrd="0" destOrd="0" presId="urn:microsoft.com/office/officeart/2016/7/layout/RepeatingBendingProcessNew"/>
    <dgm:cxn modelId="{559BAB35-71EE-409A-ACAF-57058A0C1A9B}" type="presParOf" srcId="{9C8E0C58-BCC8-4A45-B650-0481A02F0A2E}" destId="{0AAFD661-2DAE-4AF0-983F-013E22ED05C8}" srcOrd="1" destOrd="0" presId="urn:microsoft.com/office/officeart/2016/7/layout/RepeatingBendingProcessNew"/>
    <dgm:cxn modelId="{29396C25-03A0-4C22-8F6D-D5442D46527F}" type="presParOf" srcId="{0AAFD661-2DAE-4AF0-983F-013E22ED05C8}" destId="{74C0406C-F149-4AC2-8ABC-250AC5FD4B44}" srcOrd="0" destOrd="0" presId="urn:microsoft.com/office/officeart/2016/7/layout/RepeatingBendingProcessNew"/>
    <dgm:cxn modelId="{0514D37C-F7FA-42FA-AEB4-7D894BD3FFBF}" type="presParOf" srcId="{9C8E0C58-BCC8-4A45-B650-0481A02F0A2E}" destId="{BE529FEB-EF9D-4132-9A10-1C2157322A4C}" srcOrd="2" destOrd="0" presId="urn:microsoft.com/office/officeart/2016/7/layout/RepeatingBendingProcessNew"/>
    <dgm:cxn modelId="{3A15B56E-B6E8-4396-9B42-03D0960AE7D6}" type="presParOf" srcId="{9C8E0C58-BCC8-4A45-B650-0481A02F0A2E}" destId="{C6E7DC0C-BB85-4419-B6C7-FBAE58BEBF36}" srcOrd="3" destOrd="0" presId="urn:microsoft.com/office/officeart/2016/7/layout/RepeatingBendingProcessNew"/>
    <dgm:cxn modelId="{54388578-516A-437C-BCE4-A060E8043EAD}" type="presParOf" srcId="{C6E7DC0C-BB85-4419-B6C7-FBAE58BEBF36}" destId="{E0A9CB14-56F7-482F-B002-C5C10272B77C}" srcOrd="0" destOrd="0" presId="urn:microsoft.com/office/officeart/2016/7/layout/RepeatingBendingProcessNew"/>
    <dgm:cxn modelId="{71A9C3B3-7167-49B0-8931-903FB829F512}" type="presParOf" srcId="{9C8E0C58-BCC8-4A45-B650-0481A02F0A2E}" destId="{5B0A9858-55E5-47AF-AB51-4D139FCB585B}" srcOrd="4" destOrd="0" presId="urn:microsoft.com/office/officeart/2016/7/layout/RepeatingBendingProcessNew"/>
    <dgm:cxn modelId="{F8A44067-E5B2-4307-B51C-5BBD2B76872D}" type="presParOf" srcId="{9C8E0C58-BCC8-4A45-B650-0481A02F0A2E}" destId="{A100D220-56A8-4D5C-BE51-2130043BD2F0}" srcOrd="5" destOrd="0" presId="urn:microsoft.com/office/officeart/2016/7/layout/RepeatingBendingProcessNew"/>
    <dgm:cxn modelId="{D1EBD215-7A0A-48D0-A3D4-1B1C4C3C6997}" type="presParOf" srcId="{A100D220-56A8-4D5C-BE51-2130043BD2F0}" destId="{DD3547DB-BCB1-4F3E-B9D3-D698948EE8DA}" srcOrd="0" destOrd="0" presId="urn:microsoft.com/office/officeart/2016/7/layout/RepeatingBendingProcessNew"/>
    <dgm:cxn modelId="{4930ADDF-FB75-4A80-A80B-EB62660E247C}" type="presParOf" srcId="{9C8E0C58-BCC8-4A45-B650-0481A02F0A2E}" destId="{04F035E9-FAED-4EE9-B3DE-45CEFA6E7660}" srcOrd="6" destOrd="0" presId="urn:microsoft.com/office/officeart/2016/7/layout/RepeatingBendingProcessNew"/>
    <dgm:cxn modelId="{EF11C144-1AA2-4054-A1E0-2B6E96EC1698}" type="presParOf" srcId="{9C8E0C58-BCC8-4A45-B650-0481A02F0A2E}" destId="{AA387465-3761-4FA6-B7A3-3372AA51F0E9}" srcOrd="7" destOrd="0" presId="urn:microsoft.com/office/officeart/2016/7/layout/RepeatingBendingProcessNew"/>
    <dgm:cxn modelId="{DF5EF6BE-C826-44D9-A7F2-162A43844052}" type="presParOf" srcId="{AA387465-3761-4FA6-B7A3-3372AA51F0E9}" destId="{1D4FDCDC-52E4-4916-816E-2A8EFCB5E507}" srcOrd="0" destOrd="0" presId="urn:microsoft.com/office/officeart/2016/7/layout/RepeatingBendingProcessNew"/>
    <dgm:cxn modelId="{F92029D6-F083-45BE-8000-844FE6172F12}" type="presParOf" srcId="{9C8E0C58-BCC8-4A45-B650-0481A02F0A2E}" destId="{E0E0AE22-0E4D-40EB-82EB-54A10B2D15DA}" srcOrd="8" destOrd="0" presId="urn:microsoft.com/office/officeart/2016/7/layout/RepeatingBendingProcessNew"/>
    <dgm:cxn modelId="{12055CCC-F0A7-4381-9267-AAA296845080}" type="presParOf" srcId="{9C8E0C58-BCC8-4A45-B650-0481A02F0A2E}" destId="{6CF878AF-187C-4CFD-B482-92E3BBC30DAE}" srcOrd="9" destOrd="0" presId="urn:microsoft.com/office/officeart/2016/7/layout/RepeatingBendingProcessNew"/>
    <dgm:cxn modelId="{2F28394E-EB4A-4F18-A749-6BB755C8EA4A}" type="presParOf" srcId="{6CF878AF-187C-4CFD-B482-92E3BBC30DAE}" destId="{C986F015-6934-40B2-8216-DB6459708E93}" srcOrd="0" destOrd="0" presId="urn:microsoft.com/office/officeart/2016/7/layout/RepeatingBendingProcessNew"/>
    <dgm:cxn modelId="{60D55073-1540-440B-9F00-17B44171A401}" type="presParOf" srcId="{9C8E0C58-BCC8-4A45-B650-0481A02F0A2E}" destId="{02700339-4A3E-4FE9-B1C7-4683BC7D272C}"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FD661-2DAE-4AF0-983F-013E22ED05C8}">
      <dsp:nvSpPr>
        <dsp:cNvPr id="0" name=""/>
        <dsp:cNvSpPr/>
      </dsp:nvSpPr>
      <dsp:spPr>
        <a:xfrm>
          <a:off x="1934643" y="620349"/>
          <a:ext cx="413601" cy="91440"/>
        </a:xfrm>
        <a:custGeom>
          <a:avLst/>
          <a:gdLst/>
          <a:ahLst/>
          <a:cxnLst/>
          <a:rect l="0" t="0" r="0" b="0"/>
          <a:pathLst>
            <a:path>
              <a:moveTo>
                <a:pt x="0" y="45720"/>
              </a:moveTo>
              <a:lnTo>
                <a:pt x="41360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30339" y="663848"/>
        <a:ext cx="22210" cy="4442"/>
      </dsp:txXfrm>
    </dsp:sp>
    <dsp:sp modelId="{4DB2AEC1-4283-4DDD-B05C-75A7BE470F2C}">
      <dsp:nvSpPr>
        <dsp:cNvPr id="0" name=""/>
        <dsp:cNvSpPr/>
      </dsp:nvSpPr>
      <dsp:spPr>
        <a:xfrm>
          <a:off x="5130" y="86675"/>
          <a:ext cx="1931312" cy="1158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4636" tIns="99337" rIns="94636" bIns="99337" numCol="1" spcCol="1270" anchor="ctr" anchorCtr="0">
          <a:noAutofit/>
        </a:bodyPr>
        <a:lstStyle/>
        <a:p>
          <a:pPr marL="0" lvl="0" indent="0" algn="ctr" defTabSz="577850">
            <a:lnSpc>
              <a:spcPct val="90000"/>
            </a:lnSpc>
            <a:spcBef>
              <a:spcPct val="0"/>
            </a:spcBef>
            <a:spcAft>
              <a:spcPct val="35000"/>
            </a:spcAft>
            <a:buNone/>
          </a:pPr>
          <a:r>
            <a:rPr lang="en-US" sz="1300" b="1" kern="1200"/>
            <a:t>The boom and bust of economic policy</a:t>
          </a:r>
          <a:endParaRPr lang="en-US" sz="1300" kern="1200"/>
        </a:p>
      </dsp:txBody>
      <dsp:txXfrm>
        <a:off x="5130" y="86675"/>
        <a:ext cx="1931312" cy="1158787"/>
      </dsp:txXfrm>
    </dsp:sp>
    <dsp:sp modelId="{C6E7DC0C-BB85-4419-B6C7-FBAE58BEBF36}">
      <dsp:nvSpPr>
        <dsp:cNvPr id="0" name=""/>
        <dsp:cNvSpPr/>
      </dsp:nvSpPr>
      <dsp:spPr>
        <a:xfrm>
          <a:off x="4310157" y="620349"/>
          <a:ext cx="413601" cy="91440"/>
        </a:xfrm>
        <a:custGeom>
          <a:avLst/>
          <a:gdLst/>
          <a:ahLst/>
          <a:cxnLst/>
          <a:rect l="0" t="0" r="0" b="0"/>
          <a:pathLst>
            <a:path>
              <a:moveTo>
                <a:pt x="0" y="45720"/>
              </a:moveTo>
              <a:lnTo>
                <a:pt x="41360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05853" y="663848"/>
        <a:ext cx="22210" cy="4442"/>
      </dsp:txXfrm>
    </dsp:sp>
    <dsp:sp modelId="{BE529FEB-EF9D-4132-9A10-1C2157322A4C}">
      <dsp:nvSpPr>
        <dsp:cNvPr id="0" name=""/>
        <dsp:cNvSpPr/>
      </dsp:nvSpPr>
      <dsp:spPr>
        <a:xfrm>
          <a:off x="2380645" y="86675"/>
          <a:ext cx="1931312" cy="1158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4636" tIns="99337" rIns="94636" bIns="99337" numCol="1" spcCol="1270" anchor="ctr" anchorCtr="0">
          <a:noAutofit/>
        </a:bodyPr>
        <a:lstStyle/>
        <a:p>
          <a:pPr marL="0" lvl="0" indent="0" algn="ctr" defTabSz="577850">
            <a:lnSpc>
              <a:spcPct val="90000"/>
            </a:lnSpc>
            <a:spcBef>
              <a:spcPct val="0"/>
            </a:spcBef>
            <a:spcAft>
              <a:spcPct val="35000"/>
            </a:spcAft>
            <a:buNone/>
          </a:pPr>
          <a:r>
            <a:rPr lang="en-US" sz="1300" b="1" kern="1200"/>
            <a:t>The time limited impact of crime deterrents and subsequent crime waves</a:t>
          </a:r>
          <a:endParaRPr lang="en-US" sz="1300" kern="1200"/>
        </a:p>
      </dsp:txBody>
      <dsp:txXfrm>
        <a:off x="2380645" y="86675"/>
        <a:ext cx="1931312" cy="1158787"/>
      </dsp:txXfrm>
    </dsp:sp>
    <dsp:sp modelId="{A100D220-56A8-4D5C-BE51-2130043BD2F0}">
      <dsp:nvSpPr>
        <dsp:cNvPr id="0" name=""/>
        <dsp:cNvSpPr/>
      </dsp:nvSpPr>
      <dsp:spPr>
        <a:xfrm>
          <a:off x="970786" y="1243663"/>
          <a:ext cx="4751029" cy="413601"/>
        </a:xfrm>
        <a:custGeom>
          <a:avLst/>
          <a:gdLst/>
          <a:ahLst/>
          <a:cxnLst/>
          <a:rect l="0" t="0" r="0" b="0"/>
          <a:pathLst>
            <a:path>
              <a:moveTo>
                <a:pt x="4751029" y="0"/>
              </a:moveTo>
              <a:lnTo>
                <a:pt x="4751029" y="223900"/>
              </a:lnTo>
              <a:lnTo>
                <a:pt x="0" y="223900"/>
              </a:lnTo>
              <a:lnTo>
                <a:pt x="0" y="41360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7007" y="1448242"/>
        <a:ext cx="238587" cy="4442"/>
      </dsp:txXfrm>
    </dsp:sp>
    <dsp:sp modelId="{5B0A9858-55E5-47AF-AB51-4D139FCB585B}">
      <dsp:nvSpPr>
        <dsp:cNvPr id="0" name=""/>
        <dsp:cNvSpPr/>
      </dsp:nvSpPr>
      <dsp:spPr>
        <a:xfrm>
          <a:off x="4756159" y="86675"/>
          <a:ext cx="1931312" cy="1158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4636" tIns="99337" rIns="94636" bIns="99337" numCol="1" spcCol="1270" anchor="ctr" anchorCtr="0">
          <a:noAutofit/>
        </a:bodyPr>
        <a:lstStyle/>
        <a:p>
          <a:pPr marL="0" lvl="0" indent="0" algn="ctr" defTabSz="577850">
            <a:lnSpc>
              <a:spcPct val="90000"/>
            </a:lnSpc>
            <a:spcBef>
              <a:spcPct val="0"/>
            </a:spcBef>
            <a:spcAft>
              <a:spcPct val="35000"/>
            </a:spcAft>
            <a:buNone/>
          </a:pPr>
          <a:r>
            <a:rPr lang="en-US" sz="1300" b="1" kern="1200"/>
            <a:t>The trendless fluctuation of social mobility</a:t>
          </a:r>
          <a:endParaRPr lang="en-US" sz="1300" kern="1200"/>
        </a:p>
      </dsp:txBody>
      <dsp:txXfrm>
        <a:off x="4756159" y="86675"/>
        <a:ext cx="1931312" cy="1158787"/>
      </dsp:txXfrm>
    </dsp:sp>
    <dsp:sp modelId="{AA387465-3761-4FA6-B7A3-3372AA51F0E9}">
      <dsp:nvSpPr>
        <dsp:cNvPr id="0" name=""/>
        <dsp:cNvSpPr/>
      </dsp:nvSpPr>
      <dsp:spPr>
        <a:xfrm>
          <a:off x="1934643" y="2223338"/>
          <a:ext cx="413601" cy="91440"/>
        </a:xfrm>
        <a:custGeom>
          <a:avLst/>
          <a:gdLst/>
          <a:ahLst/>
          <a:cxnLst/>
          <a:rect l="0" t="0" r="0" b="0"/>
          <a:pathLst>
            <a:path>
              <a:moveTo>
                <a:pt x="0" y="45720"/>
              </a:moveTo>
              <a:lnTo>
                <a:pt x="41360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30339" y="2266837"/>
        <a:ext cx="22210" cy="4442"/>
      </dsp:txXfrm>
    </dsp:sp>
    <dsp:sp modelId="{04F035E9-FAED-4EE9-B3DE-45CEFA6E7660}">
      <dsp:nvSpPr>
        <dsp:cNvPr id="0" name=""/>
        <dsp:cNvSpPr/>
      </dsp:nvSpPr>
      <dsp:spPr>
        <a:xfrm>
          <a:off x="5130" y="1689664"/>
          <a:ext cx="1931312" cy="1158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4636" tIns="99337" rIns="94636" bIns="99337" numCol="1" spcCol="1270" anchor="ctr" anchorCtr="0">
          <a:noAutofit/>
        </a:bodyPr>
        <a:lstStyle/>
        <a:p>
          <a:pPr marL="0" lvl="0" indent="0" algn="ctr" defTabSz="577850">
            <a:lnSpc>
              <a:spcPct val="90000"/>
            </a:lnSpc>
            <a:spcBef>
              <a:spcPct val="0"/>
            </a:spcBef>
            <a:spcAft>
              <a:spcPct val="35000"/>
            </a:spcAft>
            <a:buNone/>
          </a:pPr>
          <a:r>
            <a:rPr lang="en-US" sz="1300" b="1" kern="1200"/>
            <a:t>The weak sustainability of development / aid programmes</a:t>
          </a:r>
          <a:endParaRPr lang="en-US" sz="1300" kern="1200"/>
        </a:p>
      </dsp:txBody>
      <dsp:txXfrm>
        <a:off x="5130" y="1689664"/>
        <a:ext cx="1931312" cy="1158787"/>
      </dsp:txXfrm>
    </dsp:sp>
    <dsp:sp modelId="{6CF878AF-187C-4CFD-B482-92E3BBC30DAE}">
      <dsp:nvSpPr>
        <dsp:cNvPr id="0" name=""/>
        <dsp:cNvSpPr/>
      </dsp:nvSpPr>
      <dsp:spPr>
        <a:xfrm>
          <a:off x="4310157" y="2223338"/>
          <a:ext cx="413601" cy="91440"/>
        </a:xfrm>
        <a:custGeom>
          <a:avLst/>
          <a:gdLst/>
          <a:ahLst/>
          <a:cxnLst/>
          <a:rect l="0" t="0" r="0" b="0"/>
          <a:pathLst>
            <a:path>
              <a:moveTo>
                <a:pt x="0" y="45720"/>
              </a:moveTo>
              <a:lnTo>
                <a:pt x="41360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05853" y="2266837"/>
        <a:ext cx="22210" cy="4442"/>
      </dsp:txXfrm>
    </dsp:sp>
    <dsp:sp modelId="{E0E0AE22-0E4D-40EB-82EB-54A10B2D15DA}">
      <dsp:nvSpPr>
        <dsp:cNvPr id="0" name=""/>
        <dsp:cNvSpPr/>
      </dsp:nvSpPr>
      <dsp:spPr>
        <a:xfrm>
          <a:off x="2380645" y="1689664"/>
          <a:ext cx="1931312" cy="1158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4636" tIns="99337" rIns="94636" bIns="99337" numCol="1" spcCol="1270" anchor="ctr" anchorCtr="0">
          <a:noAutofit/>
        </a:bodyPr>
        <a:lstStyle/>
        <a:p>
          <a:pPr marL="0" lvl="0" indent="0" algn="ctr" defTabSz="577850">
            <a:lnSpc>
              <a:spcPct val="90000"/>
            </a:lnSpc>
            <a:spcBef>
              <a:spcPct val="0"/>
            </a:spcBef>
            <a:spcAft>
              <a:spcPct val="35000"/>
            </a:spcAft>
            <a:buNone/>
          </a:pPr>
          <a:r>
            <a:rPr lang="en-US" sz="1300" b="1" kern="1200"/>
            <a:t>The insoluble issue of demand management for health services</a:t>
          </a:r>
          <a:endParaRPr lang="en-US" sz="1300" kern="1200"/>
        </a:p>
      </dsp:txBody>
      <dsp:txXfrm>
        <a:off x="2380645" y="1689664"/>
        <a:ext cx="1931312" cy="1158787"/>
      </dsp:txXfrm>
    </dsp:sp>
    <dsp:sp modelId="{02700339-4A3E-4FE9-B1C7-4683BC7D272C}">
      <dsp:nvSpPr>
        <dsp:cNvPr id="0" name=""/>
        <dsp:cNvSpPr/>
      </dsp:nvSpPr>
      <dsp:spPr>
        <a:xfrm>
          <a:off x="4756159" y="1689664"/>
          <a:ext cx="1931312" cy="1158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4636" tIns="99337" rIns="94636" bIns="99337" numCol="1" spcCol="1270" anchor="ctr" anchorCtr="0">
          <a:noAutofit/>
        </a:bodyPr>
        <a:lstStyle/>
        <a:p>
          <a:pPr marL="0" lvl="0" indent="0" algn="ctr" defTabSz="577850">
            <a:lnSpc>
              <a:spcPct val="90000"/>
            </a:lnSpc>
            <a:spcBef>
              <a:spcPct val="0"/>
            </a:spcBef>
            <a:spcAft>
              <a:spcPct val="35000"/>
            </a:spcAft>
            <a:buNone/>
          </a:pPr>
          <a:r>
            <a:rPr lang="en-US" sz="1300" b="1" kern="1200"/>
            <a:t>ETC. </a:t>
          </a:r>
          <a:endParaRPr lang="en-US" sz="1300" kern="1200"/>
        </a:p>
      </dsp:txBody>
      <dsp:txXfrm>
        <a:off x="4756159" y="1689664"/>
        <a:ext cx="1931312" cy="1158787"/>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1768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347595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7349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73573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365491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30652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82161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617483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85933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626691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0D4E46AA-1EC0-4433-9956-E798E94A6FB7}" type="datetimeFigureOut">
              <a:rPr lang="en-US" smtClean="0"/>
              <a:t>9/19/21</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65477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0"/>
            <a:ext cx="10363200" cy="131444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853369"/>
            <a:ext cx="10363200" cy="30884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0D4E46AA-1EC0-4433-9956-E798E94A6FB7}" type="datetimeFigureOut">
              <a:rPr lang="en-US" smtClean="0"/>
              <a:pPr/>
              <a:t>9/19/21</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38C08-47C7-4847-B0BE-B9D8DEEB3D1B}" type="slidenum">
              <a:rPr lang="en-US" smtClean="0"/>
              <a:pPr/>
              <a:t>‹#›</a:t>
            </a:fld>
            <a:endParaRPr lang="en-US" dirty="0"/>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682733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69" r:id="rId6"/>
    <p:sldLayoutId id="2147483765" r:id="rId7"/>
    <p:sldLayoutId id="2147483766" r:id="rId8"/>
    <p:sldLayoutId id="2147483767" r:id="rId9"/>
    <p:sldLayoutId id="2147483768" r:id="rId10"/>
    <p:sldLayoutId id="2147483770"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SzPct val="87000"/>
        <a:buFontTx/>
        <a:buNone/>
        <a:defRPr sz="1800"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594360" indent="0" algn="l" defTabSz="914400" rtl="0" eaLnBrk="1" latinLnBrk="0" hangingPunct="1">
        <a:lnSpc>
          <a:spcPct val="120000"/>
        </a:lnSpc>
        <a:spcBef>
          <a:spcPts val="500"/>
        </a:spcBef>
        <a:buSzPct val="87000"/>
        <a:buFontTx/>
        <a:buNone/>
        <a:defRPr sz="1400"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gif"/><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ramesesproject.org/media/WP3_-_Denial_of_complexity.pdf" TargetMode="External"/><Relationship Id="rId2" Type="http://schemas.openxmlformats.org/officeDocument/2006/relationships/hyperlink" Target="https://doi.org/10.1177/1356389020968579" TargetMode="External"/><Relationship Id="rId1" Type="http://schemas.openxmlformats.org/officeDocument/2006/relationships/slideLayout" Target="../slideLayouts/slideLayout2.xml"/><Relationship Id="rId4" Type="http://schemas.openxmlformats.org/officeDocument/2006/relationships/hyperlink" Target="https://realism.leeds.ac.uk/wp-content/uploads/sites/56/2021/08/Do-Lockdowns-Work-Pawson202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aint in motion from the bottom of the view">
            <a:extLst>
              <a:ext uri="{FF2B5EF4-FFF2-40B4-BE49-F238E27FC236}">
                <a16:creationId xmlns:a16="http://schemas.microsoft.com/office/drawing/2014/main" id="{FF0C78B0-2585-4061-AE65-FE639F39F6F2}"/>
              </a:ext>
            </a:extLst>
          </p:cNvPr>
          <p:cNvPicPr>
            <a:picLocks noChangeAspect="1"/>
          </p:cNvPicPr>
          <p:nvPr/>
        </p:nvPicPr>
        <p:blipFill rotWithShape="1">
          <a:blip r:embed="rId2"/>
          <a:srcRect t="12791"/>
          <a:stretch/>
        </p:blipFill>
        <p:spPr>
          <a:xfrm>
            <a:off x="20" y="1"/>
            <a:ext cx="12191980" cy="6857999"/>
          </a:xfrm>
          <a:prstGeom prst="rect">
            <a:avLst/>
          </a:prstGeom>
        </p:spPr>
      </p:pic>
      <p:sp>
        <p:nvSpPr>
          <p:cNvPr id="29" name="Rectangle 28">
            <a:extLst>
              <a:ext uri="{FF2B5EF4-FFF2-40B4-BE49-F238E27FC236}">
                <a16:creationId xmlns:a16="http://schemas.microsoft.com/office/drawing/2014/main" id="{9BD78BA5-2579-4D62-B68F-2289D39BF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 y="0"/>
            <a:ext cx="8543515" cy="6858000"/>
          </a:xfrm>
          <a:prstGeom prst="rect">
            <a:avLst/>
          </a:prstGeom>
          <a:gradFill flip="none" rotWithShape="1">
            <a:gsLst>
              <a:gs pos="0">
                <a:srgbClr val="000000">
                  <a:alpha val="0"/>
                </a:srgbClr>
              </a:gs>
              <a:gs pos="58000">
                <a:srgbClr val="000000">
                  <a:alpha val="55000"/>
                </a:srgbClr>
              </a:gs>
              <a:gs pos="93000">
                <a:srgbClr val="000000">
                  <a:alpha val="64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6532E5-65BB-4D1A-A313-230BC566A3BE}"/>
              </a:ext>
            </a:extLst>
          </p:cNvPr>
          <p:cNvSpPr>
            <a:spLocks noGrp="1"/>
          </p:cNvSpPr>
          <p:nvPr>
            <p:ph type="ctrTitle"/>
          </p:nvPr>
        </p:nvSpPr>
        <p:spPr>
          <a:xfrm>
            <a:off x="914400" y="914400"/>
            <a:ext cx="4892948" cy="3427867"/>
          </a:xfrm>
        </p:spPr>
        <p:txBody>
          <a:bodyPr anchor="t">
            <a:normAutofit/>
          </a:bodyPr>
          <a:lstStyle/>
          <a:p>
            <a:r>
              <a:rPr lang="en-US" sz="3700" dirty="0">
                <a:solidFill>
                  <a:srgbClr val="FFFFFF"/>
                </a:solidFill>
              </a:rPr>
              <a:t>COVID, COMPLEXITY,</a:t>
            </a:r>
            <a:br>
              <a:rPr lang="en-US" sz="3700" dirty="0">
                <a:solidFill>
                  <a:srgbClr val="FFFFFF"/>
                </a:solidFill>
              </a:rPr>
            </a:br>
            <a:r>
              <a:rPr lang="en-US" sz="3700" dirty="0">
                <a:solidFill>
                  <a:srgbClr val="FFFFFF"/>
                </a:solidFill>
              </a:rPr>
              <a:t>COUNTERFACTUALS,</a:t>
            </a:r>
            <a:br>
              <a:rPr lang="en-US" sz="3700" dirty="0">
                <a:solidFill>
                  <a:srgbClr val="FFFFFF"/>
                </a:solidFill>
              </a:rPr>
            </a:br>
            <a:r>
              <a:rPr lang="en-US" sz="3700" dirty="0">
                <a:solidFill>
                  <a:srgbClr val="FFFFFF"/>
                </a:solidFill>
              </a:rPr>
              <a:t>&amp; CALAMITOUS CONCLUSIONS: </a:t>
            </a:r>
            <a:br>
              <a:rPr lang="en-US" sz="3700" dirty="0">
                <a:solidFill>
                  <a:srgbClr val="FFFFFF"/>
                </a:solidFill>
              </a:rPr>
            </a:br>
            <a:r>
              <a:rPr lang="en-US" sz="3700" dirty="0">
                <a:solidFill>
                  <a:srgbClr val="FFFFFF"/>
                </a:solidFill>
              </a:rPr>
              <a:t>A PROVOCATION</a:t>
            </a:r>
            <a:endParaRPr lang="en-GB" sz="3700" dirty="0">
              <a:solidFill>
                <a:srgbClr val="FFFFFF"/>
              </a:solidFill>
            </a:endParaRPr>
          </a:p>
        </p:txBody>
      </p:sp>
      <p:sp>
        <p:nvSpPr>
          <p:cNvPr id="3" name="Subtitle 2">
            <a:extLst>
              <a:ext uri="{FF2B5EF4-FFF2-40B4-BE49-F238E27FC236}">
                <a16:creationId xmlns:a16="http://schemas.microsoft.com/office/drawing/2014/main" id="{00617FAD-19E9-48C3-9594-7FEF155BE4B6}"/>
              </a:ext>
            </a:extLst>
          </p:cNvPr>
          <p:cNvSpPr>
            <a:spLocks noGrp="1"/>
          </p:cNvSpPr>
          <p:nvPr>
            <p:ph type="subTitle" idx="1"/>
          </p:nvPr>
        </p:nvSpPr>
        <p:spPr>
          <a:xfrm>
            <a:off x="925290" y="5253051"/>
            <a:ext cx="4892948" cy="812923"/>
          </a:xfrm>
        </p:spPr>
        <p:txBody>
          <a:bodyPr anchor="t">
            <a:normAutofit/>
          </a:bodyPr>
          <a:lstStyle/>
          <a:p>
            <a:r>
              <a:rPr lang="en-US" dirty="0">
                <a:solidFill>
                  <a:srgbClr val="FFFFFF"/>
                </a:solidFill>
              </a:rPr>
              <a:t>RAY PAWSON</a:t>
            </a:r>
            <a:endParaRPr lang="en-GB" dirty="0">
              <a:solidFill>
                <a:srgbClr val="FFFFFF"/>
              </a:solidFill>
            </a:endParaRPr>
          </a:p>
        </p:txBody>
      </p:sp>
      <p:cxnSp>
        <p:nvCxnSpPr>
          <p:cNvPr id="31" name="Straight Connector 30">
            <a:extLst>
              <a:ext uri="{FF2B5EF4-FFF2-40B4-BE49-F238E27FC236}">
                <a16:creationId xmlns:a16="http://schemas.microsoft.com/office/drawing/2014/main" id="{97CC2FE6-3AD0-4131-B4BC-1F4D65E25E1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7529" y="4861206"/>
            <a:ext cx="978862"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33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92521-6CFB-4161-8E43-1F79570466B7}"/>
              </a:ext>
            </a:extLst>
          </p:cNvPr>
          <p:cNvSpPr>
            <a:spLocks noGrp="1"/>
          </p:cNvSpPr>
          <p:nvPr>
            <p:ph type="title" idx="4294967295"/>
          </p:nvPr>
        </p:nvSpPr>
        <p:spPr>
          <a:xfrm>
            <a:off x="0" y="914400"/>
            <a:ext cx="3649663" cy="2997200"/>
          </a:xfrm>
        </p:spPr>
        <p:txBody>
          <a:bodyPr vert="horz" lIns="91440" tIns="45720" rIns="91440" bIns="45720" rtlCol="0" anchor="t">
            <a:normAutofit/>
          </a:bodyPr>
          <a:lstStyle/>
          <a:p>
            <a:pPr>
              <a:lnSpc>
                <a:spcPct val="90000"/>
              </a:lnSpc>
            </a:pPr>
            <a:br>
              <a:rPr lang="en-US" sz="3400" b="1" dirty="0"/>
            </a:br>
            <a:br>
              <a:rPr lang="en-US" sz="3400" b="1" dirty="0"/>
            </a:br>
            <a:r>
              <a:rPr lang="en-US" sz="3400" b="1" dirty="0"/>
              <a:t>   </a:t>
            </a:r>
          </a:p>
        </p:txBody>
      </p:sp>
      <p:pic>
        <p:nvPicPr>
          <p:cNvPr id="1026" name="Picture 2" descr="Covid-19&amp;#39;s future: small outbreaks, monster wave, or ongoing crisis - STAT">
            <a:extLst>
              <a:ext uri="{FF2B5EF4-FFF2-40B4-BE49-F238E27FC236}">
                <a16:creationId xmlns:a16="http://schemas.microsoft.com/office/drawing/2014/main" id="{1C2CDF3D-A2BB-46F9-8C8D-174B9AFDFA7F}"/>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tretch>
            <a:fillRect/>
          </a:stretch>
        </p:blipFill>
        <p:spPr bwMode="auto">
          <a:xfrm>
            <a:off x="5783263" y="642938"/>
            <a:ext cx="6408737" cy="5572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EF21C18-748F-4DE7-9E0D-275A0A03F6F3}"/>
              </a:ext>
            </a:extLst>
          </p:cNvPr>
          <p:cNvSpPr txBox="1"/>
          <p:nvPr/>
        </p:nvSpPr>
        <p:spPr>
          <a:xfrm>
            <a:off x="587230" y="1446245"/>
            <a:ext cx="4236698" cy="5170646"/>
          </a:xfrm>
          <a:prstGeom prst="rect">
            <a:avLst/>
          </a:prstGeom>
          <a:noFill/>
        </p:spPr>
        <p:txBody>
          <a:bodyPr wrap="square" rtlCol="0">
            <a:spAutoFit/>
          </a:bodyPr>
          <a:lstStyle/>
          <a:p>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t>COVID CURVES</a:t>
            </a:r>
          </a:p>
          <a:p>
            <a:r>
              <a:rPr lang="en-US" sz="2400" dirty="0">
                <a:solidFill>
                  <a:prstClr val="black"/>
                </a:solidFill>
                <a:latin typeface="Calibri" panose="020F0502020204030204" pitchFamily="34" charset="0"/>
                <a:ea typeface="+mj-ea"/>
                <a:cs typeface="Calibri" panose="020F0502020204030204" pitchFamily="34" charset="0"/>
              </a:rPr>
              <a:t>What was the ‘shape’ of the pandemic? A, B or C? Why, </a:t>
            </a:r>
            <a:r>
              <a:rPr lang="en-US" sz="2400" dirty="0" err="1">
                <a:solidFill>
                  <a:prstClr val="black"/>
                </a:solidFill>
                <a:latin typeface="Calibri" panose="020F0502020204030204" pitchFamily="34" charset="0"/>
                <a:ea typeface="+mj-ea"/>
                <a:cs typeface="Calibri" panose="020F0502020204030204" pitchFamily="34" charset="0"/>
              </a:rPr>
              <a:t>i</a:t>
            </a:r>
            <a: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t>n most countries, did social control policies (NPIs) met with fragile, oscillating success?</a:t>
            </a:r>
            <a:br>
              <a:rPr kumimoji="0" lang="en-US" sz="2400"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br>
            <a:br>
              <a:rPr kumimoji="0" lang="en-US" sz="2400" b="1" i="0" u="none" strike="noStrike" kern="1200" cap="none" spc="0" normalizeH="0" baseline="0" noProof="0" dirty="0">
                <a:ln>
                  <a:noFill/>
                </a:ln>
                <a:solidFill>
                  <a:prstClr val="black"/>
                </a:solidFill>
                <a:effectLst/>
                <a:uLnTx/>
                <a:uFillTx/>
                <a:latin typeface="Grandview Display"/>
                <a:ea typeface="+mj-ea"/>
                <a:cs typeface="+mj-cs"/>
              </a:rPr>
            </a:br>
            <a:r>
              <a:rPr kumimoji="0" lang="en-US" sz="2400" b="1" i="0" u="none" strike="noStrike" kern="1200" cap="none" spc="0" normalizeH="0" baseline="0" noProof="0" dirty="0">
                <a:ln>
                  <a:noFill/>
                </a:ln>
                <a:solidFill>
                  <a:prstClr val="black"/>
                </a:solidFill>
                <a:effectLst/>
                <a:uLnTx/>
                <a:uFillTx/>
                <a:latin typeface="Grandview Display"/>
                <a:ea typeface="+mj-ea"/>
                <a:cs typeface="+mj-cs"/>
              </a:rPr>
              <a:t>The </a:t>
            </a:r>
            <a:r>
              <a:rPr kumimoji="0" lang="en-GB"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counterfactual </a:t>
            </a:r>
            <a:r>
              <a:rPr kumimoji="0" lang="en-GB"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question</a:t>
            </a:r>
            <a:r>
              <a:rPr kumimoji="0" lang="en-GB"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GB"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without treatment and vaccination programmes (PIs) would these social suppression strategies, in the long run, have struggled to success? </a:t>
            </a:r>
            <a:b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TextBox 2">
            <a:extLst>
              <a:ext uri="{FF2B5EF4-FFF2-40B4-BE49-F238E27FC236}">
                <a16:creationId xmlns:a16="http://schemas.microsoft.com/office/drawing/2014/main" id="{9042FE87-592A-467C-9864-55C7C0623EE7}"/>
              </a:ext>
            </a:extLst>
          </p:cNvPr>
          <p:cNvSpPr txBox="1"/>
          <p:nvPr/>
        </p:nvSpPr>
        <p:spPr>
          <a:xfrm>
            <a:off x="8657439" y="1879134"/>
            <a:ext cx="327170" cy="400110"/>
          </a:xfrm>
          <a:prstGeom prst="rect">
            <a:avLst/>
          </a:prstGeom>
          <a:noFill/>
          <a:ln>
            <a:solidFill>
              <a:schemeClr val="tx1"/>
            </a:solidFill>
          </a:ln>
        </p:spPr>
        <p:txBody>
          <a:bodyPr wrap="square" rtlCol="0">
            <a:spAutoFit/>
          </a:bodyPr>
          <a:lstStyle/>
          <a:p>
            <a:r>
              <a:rPr lang="en-US" sz="2000" b="1" dirty="0"/>
              <a:t>A</a:t>
            </a:r>
            <a:endParaRPr lang="en-GB" sz="2000" b="1" dirty="0"/>
          </a:p>
        </p:txBody>
      </p:sp>
      <p:sp>
        <p:nvSpPr>
          <p:cNvPr id="5" name="TextBox 4">
            <a:extLst>
              <a:ext uri="{FF2B5EF4-FFF2-40B4-BE49-F238E27FC236}">
                <a16:creationId xmlns:a16="http://schemas.microsoft.com/office/drawing/2014/main" id="{0005C53F-1D90-49EF-996D-F4F479E1D480}"/>
              </a:ext>
            </a:extLst>
          </p:cNvPr>
          <p:cNvSpPr txBox="1"/>
          <p:nvPr/>
        </p:nvSpPr>
        <p:spPr>
          <a:xfrm>
            <a:off x="8120543" y="3649211"/>
            <a:ext cx="327171" cy="400110"/>
          </a:xfrm>
          <a:prstGeom prst="rect">
            <a:avLst/>
          </a:prstGeom>
          <a:noFill/>
          <a:ln>
            <a:solidFill>
              <a:schemeClr val="tx1"/>
            </a:solidFill>
          </a:ln>
        </p:spPr>
        <p:txBody>
          <a:bodyPr wrap="square" rtlCol="0">
            <a:spAutoFit/>
          </a:bodyPr>
          <a:lstStyle/>
          <a:p>
            <a:r>
              <a:rPr lang="en-US" sz="2000" b="1" dirty="0"/>
              <a:t>B</a:t>
            </a:r>
            <a:endParaRPr lang="en-GB" sz="2000" b="1" dirty="0"/>
          </a:p>
        </p:txBody>
      </p:sp>
      <p:sp>
        <p:nvSpPr>
          <p:cNvPr id="6" name="TextBox 5">
            <a:extLst>
              <a:ext uri="{FF2B5EF4-FFF2-40B4-BE49-F238E27FC236}">
                <a16:creationId xmlns:a16="http://schemas.microsoft.com/office/drawing/2014/main" id="{6400B2F5-2051-4BDD-97A3-8AD488F9BCC4}"/>
              </a:ext>
            </a:extLst>
          </p:cNvPr>
          <p:cNvSpPr txBox="1"/>
          <p:nvPr/>
        </p:nvSpPr>
        <p:spPr>
          <a:xfrm>
            <a:off x="7189365" y="4563611"/>
            <a:ext cx="385894" cy="400110"/>
          </a:xfrm>
          <a:prstGeom prst="rect">
            <a:avLst/>
          </a:prstGeom>
          <a:noFill/>
          <a:ln>
            <a:solidFill>
              <a:schemeClr val="tx1"/>
            </a:solidFill>
          </a:ln>
        </p:spPr>
        <p:txBody>
          <a:bodyPr wrap="square" rtlCol="0">
            <a:spAutoFit/>
          </a:bodyPr>
          <a:lstStyle/>
          <a:p>
            <a:r>
              <a:rPr lang="en-US" sz="2000" b="1" dirty="0"/>
              <a:t>C</a:t>
            </a:r>
            <a:endParaRPr lang="en-GB" sz="2000" b="1" dirty="0"/>
          </a:p>
        </p:txBody>
      </p:sp>
    </p:spTree>
    <p:extLst>
      <p:ext uri="{BB962C8B-B14F-4D97-AF65-F5344CB8AC3E}">
        <p14:creationId xmlns:p14="http://schemas.microsoft.com/office/powerpoint/2010/main" val="355547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209B62C-3402-4623-9A7C-AA048B56F8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One in a crowd">
            <a:extLst>
              <a:ext uri="{FF2B5EF4-FFF2-40B4-BE49-F238E27FC236}">
                <a16:creationId xmlns:a16="http://schemas.microsoft.com/office/drawing/2014/main" id="{226F4441-3652-4B18-97BD-819462DE4ADC}"/>
              </a:ext>
            </a:extLst>
          </p:cNvPr>
          <p:cNvPicPr>
            <a:picLocks noChangeAspect="1"/>
          </p:cNvPicPr>
          <p:nvPr/>
        </p:nvPicPr>
        <p:blipFill rotWithShape="1">
          <a:blip r:embed="rId2">
            <a:alphaModFix amt="40000"/>
          </a:blip>
          <a:srcRect t="7734" b="17267"/>
          <a:stretch/>
        </p:blipFill>
        <p:spPr>
          <a:xfrm>
            <a:off x="20" y="152"/>
            <a:ext cx="12191980" cy="6857848"/>
          </a:xfrm>
          <a:prstGeom prst="rect">
            <a:avLst/>
          </a:prstGeom>
        </p:spPr>
      </p:pic>
      <p:sp>
        <p:nvSpPr>
          <p:cNvPr id="2" name="Title 1">
            <a:extLst>
              <a:ext uri="{FF2B5EF4-FFF2-40B4-BE49-F238E27FC236}">
                <a16:creationId xmlns:a16="http://schemas.microsoft.com/office/drawing/2014/main" id="{99885BBA-A554-427D-8F82-AE9F10900DEF}"/>
              </a:ext>
            </a:extLst>
          </p:cNvPr>
          <p:cNvSpPr>
            <a:spLocks noGrp="1"/>
          </p:cNvSpPr>
          <p:nvPr>
            <p:ph type="title"/>
          </p:nvPr>
        </p:nvSpPr>
        <p:spPr>
          <a:xfrm>
            <a:off x="912629" y="1371600"/>
            <a:ext cx="5758628" cy="2696866"/>
          </a:xfrm>
        </p:spPr>
        <p:txBody>
          <a:bodyPr vert="horz" lIns="91440" tIns="45720" rIns="91440" bIns="45720" rtlCol="0" anchor="t">
            <a:normAutofit fontScale="90000"/>
          </a:bodyPr>
          <a:lstStyle/>
          <a:p>
            <a:r>
              <a:rPr lang="en-US" sz="3700" dirty="0">
                <a:solidFill>
                  <a:srgbClr val="FFFFFF"/>
                </a:solidFill>
              </a:rPr>
              <a:t>The limits of the social suppression interventions are exposed in complexity theory (eight modes identified in the </a:t>
            </a:r>
            <a:r>
              <a:rPr lang="en-US" sz="3700">
                <a:solidFill>
                  <a:srgbClr val="FFFFFF"/>
                </a:solidFill>
              </a:rPr>
              <a:t>next slides).</a:t>
            </a:r>
            <a:endParaRPr lang="en-US" sz="3700" dirty="0">
              <a:solidFill>
                <a:srgbClr val="FFFFFF"/>
              </a:solidFill>
            </a:endParaRPr>
          </a:p>
        </p:txBody>
      </p:sp>
      <p:cxnSp>
        <p:nvCxnSpPr>
          <p:cNvPr id="15" name="Straight Connector 14">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597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CCF8639-B98F-4868-9B68-40D9AD087C6C}"/>
              </a:ext>
            </a:extLst>
          </p:cNvPr>
          <p:cNvSpPr txBox="1"/>
          <p:nvPr/>
        </p:nvSpPr>
        <p:spPr>
          <a:xfrm>
            <a:off x="1073791" y="1568741"/>
            <a:ext cx="10024844" cy="4008020"/>
          </a:xfrm>
          <a:prstGeom prst="rect">
            <a:avLst/>
          </a:prstGeom>
          <a:solidFill>
            <a:schemeClr val="bg1">
              <a:lumMod val="95000"/>
            </a:schemeClr>
          </a:solidFill>
          <a:ln>
            <a:solidFill>
              <a:schemeClr val="tx1"/>
            </a:solidFill>
          </a:ln>
        </p:spPr>
        <p:txBody>
          <a:bodyPr wrap="square" rtlCol="0">
            <a:spAutoFit/>
          </a:bodyPr>
          <a:lstStyle/>
          <a:p>
            <a:pPr>
              <a:lnSpc>
                <a:spcPct val="107000"/>
              </a:lnSpc>
              <a:spcAft>
                <a:spcPts val="800"/>
              </a:spcAft>
            </a:pPr>
            <a:r>
              <a:rPr lang="en-GB" sz="2000" i="1" dirty="0">
                <a:effectLst/>
                <a:latin typeface="Calibri" panose="020F0502020204030204" pitchFamily="34" charset="0"/>
                <a:ea typeface="Calibri" panose="020F0502020204030204" pitchFamily="34" charset="0"/>
                <a:cs typeface="Times New Roman" panose="02020603050405020304" pitchFamily="18" charset="0"/>
              </a:rPr>
              <a:t>Disparate Command and Control Systems. </a:t>
            </a:r>
            <a:r>
              <a:rPr lang="en-GB" sz="2000" dirty="0">
                <a:effectLst/>
                <a:latin typeface="Calibri" panose="020F0502020204030204" pitchFamily="34" charset="0"/>
                <a:ea typeface="Calibri" panose="020F0502020204030204" pitchFamily="34" charset="0"/>
                <a:cs typeface="Times New Roman" panose="02020603050405020304" pitchFamily="18" charset="0"/>
              </a:rPr>
              <a:t>The more autonomous the controlling network of hubs, the more likely that policy consistencies, contradictions, and conflicts will ensue.</a:t>
            </a:r>
            <a:r>
              <a:rPr lang="en-GB" sz="20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effectLst/>
                <a:latin typeface="Calibri" panose="020F0502020204030204" pitchFamily="34" charset="0"/>
                <a:ea typeface="Calibri" panose="020F0502020204030204" pitchFamily="34" charset="0"/>
                <a:cs typeface="Times New Roman" panose="02020603050405020304" pitchFamily="18" charset="0"/>
              </a:rPr>
              <a:t>Interaction and emergence.</a:t>
            </a:r>
            <a:r>
              <a:rPr lang="en-GB" sz="2000" dirty="0">
                <a:effectLst/>
                <a:latin typeface="Calibri" panose="020F0502020204030204" pitchFamily="34" charset="0"/>
                <a:ea typeface="Calibri" panose="020F0502020204030204" pitchFamily="34" charset="0"/>
                <a:cs typeface="Times New Roman" panose="02020603050405020304" pitchFamily="18" charset="0"/>
              </a:rPr>
              <a:t> In systems that comprise of multiple intervention effects are not additive but interactive. The combination of measures may reduce, compete with, or displace the intended effect. </a:t>
            </a:r>
          </a:p>
          <a:p>
            <a:pPr>
              <a:lnSpc>
                <a:spcPct val="107000"/>
              </a:lnSpc>
              <a:spcAft>
                <a:spcPts val="800"/>
              </a:spcAft>
            </a:pPr>
            <a:r>
              <a:rPr lang="en-GB" sz="2000" i="1" dirty="0">
                <a:effectLst/>
                <a:latin typeface="Calibri" panose="020F0502020204030204" pitchFamily="34" charset="0"/>
                <a:ea typeface="Calibri" panose="020F0502020204030204" pitchFamily="34" charset="0"/>
                <a:cs typeface="Times New Roman" panose="02020603050405020304" pitchFamily="18" charset="0"/>
              </a:rPr>
              <a:t>Policy discord and moral disharmony. </a:t>
            </a:r>
            <a:r>
              <a:rPr lang="en-GB" sz="2000" dirty="0">
                <a:effectLst/>
                <a:latin typeface="Calibri" panose="020F0502020204030204" pitchFamily="34" charset="0"/>
                <a:ea typeface="Calibri" panose="020F0502020204030204" pitchFamily="34" charset="0"/>
                <a:cs typeface="Times New Roman" panose="02020603050405020304" pitchFamily="18" charset="0"/>
              </a:rPr>
              <a:t>Individuals who do not follow controls (free riders) still benefit from their imposition. The wayward actions of notable individuals may cause a tipping point creating a broader moral struggle between rule followers and rule breakers. </a:t>
            </a:r>
          </a:p>
          <a:p>
            <a:pPr>
              <a:lnSpc>
                <a:spcPct val="107000"/>
              </a:lnSpc>
              <a:spcAft>
                <a:spcPts val="800"/>
              </a:spcAft>
            </a:pPr>
            <a:r>
              <a:rPr lang="en-GB" sz="2000" i="1" dirty="0">
                <a:effectLst/>
                <a:latin typeface="Calibri" panose="020F0502020204030204" pitchFamily="34" charset="0"/>
                <a:ea typeface="Calibri" panose="020F0502020204030204" pitchFamily="34" charset="0"/>
                <a:cs typeface="Times New Roman" panose="02020603050405020304" pitchFamily="18" charset="0"/>
              </a:rPr>
              <a:t>Contextual heterogeneity</a:t>
            </a:r>
            <a:r>
              <a:rPr lang="en-GB" sz="2000" dirty="0">
                <a:effectLst/>
                <a:latin typeface="Calibri" panose="020F0502020204030204" pitchFamily="34" charset="0"/>
                <a:ea typeface="Calibri" panose="020F0502020204030204" pitchFamily="34" charset="0"/>
                <a:cs typeface="Times New Roman" panose="02020603050405020304" pitchFamily="18" charset="0"/>
              </a:rPr>
              <a:t>. The ability to avoid infection and follow controls differs widely across communities. Measures designed to reduce infection, by ignoring such contextual heterogeneity, may have the perverse effect of intensifying health inequalities.</a:t>
            </a:r>
          </a:p>
        </p:txBody>
      </p:sp>
      <p:sp>
        <p:nvSpPr>
          <p:cNvPr id="5" name="TextBox 4">
            <a:extLst>
              <a:ext uri="{FF2B5EF4-FFF2-40B4-BE49-F238E27FC236}">
                <a16:creationId xmlns:a16="http://schemas.microsoft.com/office/drawing/2014/main" id="{25D7217A-A091-4AC8-BFDF-893878196DCD}"/>
              </a:ext>
            </a:extLst>
          </p:cNvPr>
          <p:cNvSpPr txBox="1"/>
          <p:nvPr/>
        </p:nvSpPr>
        <p:spPr>
          <a:xfrm>
            <a:off x="2481943" y="774441"/>
            <a:ext cx="7193902" cy="646331"/>
          </a:xfrm>
          <a:prstGeom prst="rect">
            <a:avLst/>
          </a:prstGeom>
          <a:noFill/>
        </p:spPr>
        <p:txBody>
          <a:bodyPr wrap="square" rtlCol="0">
            <a:spAutoFit/>
          </a:bodyPr>
          <a:lstStyle/>
          <a:p>
            <a:r>
              <a:rPr lang="en-US" sz="3600" b="1" dirty="0"/>
              <a:t>The dynamics of complexity (1)</a:t>
            </a:r>
            <a:endParaRPr lang="en-GB" sz="3600" b="1" dirty="0"/>
          </a:p>
        </p:txBody>
      </p:sp>
    </p:spTree>
    <p:extLst>
      <p:ext uri="{BB962C8B-B14F-4D97-AF65-F5344CB8AC3E}">
        <p14:creationId xmlns:p14="http://schemas.microsoft.com/office/powerpoint/2010/main" val="87235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7BD51A-9B51-4055-9F45-EEF536562C26}"/>
              </a:ext>
            </a:extLst>
          </p:cNvPr>
          <p:cNvSpPr txBox="1"/>
          <p:nvPr/>
        </p:nvSpPr>
        <p:spPr>
          <a:xfrm>
            <a:off x="2558642" y="838899"/>
            <a:ext cx="7550092" cy="646331"/>
          </a:xfrm>
          <a:prstGeom prst="rect">
            <a:avLst/>
          </a:prstGeom>
          <a:noFill/>
        </p:spPr>
        <p:txBody>
          <a:bodyPr wrap="square" rtlCol="0">
            <a:spAutoFit/>
          </a:bodyPr>
          <a:lstStyle/>
          <a:p>
            <a:r>
              <a:rPr lang="en-US" sz="3600" dirty="0"/>
              <a:t>The dynamics of complexity (2)</a:t>
            </a:r>
            <a:endParaRPr lang="en-GB" sz="3600" dirty="0"/>
          </a:p>
        </p:txBody>
      </p:sp>
      <p:sp>
        <p:nvSpPr>
          <p:cNvPr id="3" name="TextBox 2">
            <a:extLst>
              <a:ext uri="{FF2B5EF4-FFF2-40B4-BE49-F238E27FC236}">
                <a16:creationId xmlns:a16="http://schemas.microsoft.com/office/drawing/2014/main" id="{37A58708-21EE-4CA6-8A00-9A94A089B825}"/>
              </a:ext>
            </a:extLst>
          </p:cNvPr>
          <p:cNvSpPr txBox="1"/>
          <p:nvPr/>
        </p:nvSpPr>
        <p:spPr>
          <a:xfrm>
            <a:off x="1149292" y="1895912"/>
            <a:ext cx="9680895" cy="4239687"/>
          </a:xfrm>
          <a:prstGeom prst="rect">
            <a:avLst/>
          </a:prstGeom>
          <a:solidFill>
            <a:schemeClr val="bg1">
              <a:lumMod val="95000"/>
            </a:schemeClr>
          </a:solidFill>
          <a:ln>
            <a:solidFill>
              <a:schemeClr val="tx1"/>
            </a:solidFill>
          </a:ln>
        </p:spPr>
        <p:txBody>
          <a:bodyPr wrap="square" rtlCol="0">
            <a:spAutoFit/>
          </a:bodyPr>
          <a:lstStyle/>
          <a:p>
            <a:pPr>
              <a:lnSpc>
                <a:spcPct val="107000"/>
              </a:lnSpc>
              <a:spcAft>
                <a:spcPts val="800"/>
              </a:spcAft>
            </a:pPr>
            <a:r>
              <a:rPr lang="en-GB" sz="1800" i="1" dirty="0">
                <a:effectLst/>
                <a:latin typeface="Calibri" panose="020F0502020204030204" pitchFamily="34" charset="0"/>
                <a:ea typeface="Calibri" panose="020F0502020204030204" pitchFamily="34" charset="0"/>
                <a:cs typeface="Times New Roman" panose="02020603050405020304" pitchFamily="18" charset="0"/>
              </a:rPr>
              <a:t>Implementation heterogeneity. </a:t>
            </a:r>
            <a:r>
              <a:rPr lang="en-GB" sz="1800" dirty="0">
                <a:effectLst/>
                <a:latin typeface="Calibri" panose="020F0502020204030204" pitchFamily="34" charset="0"/>
                <a:ea typeface="Calibri" panose="020F0502020204030204" pitchFamily="34" charset="0"/>
                <a:cs typeface="Times New Roman" panose="02020603050405020304" pitchFamily="18" charset="0"/>
              </a:rPr>
              <a:t>Complex interventions have long implementation chains. Responsible agents often have different ambitions for the policies and different resources to execute them. Implementation heterogeneities generate outcome inconsistency.  </a:t>
            </a:r>
          </a:p>
          <a:p>
            <a:pPr>
              <a:lnSpc>
                <a:spcPct val="107000"/>
              </a:lnSpc>
              <a:spcAft>
                <a:spcPts val="800"/>
              </a:spcAft>
            </a:pPr>
            <a:r>
              <a:rPr lang="en-GB" sz="1800" i="1" dirty="0">
                <a:effectLst/>
                <a:latin typeface="Calibri" panose="020F0502020204030204" pitchFamily="34" charset="0"/>
                <a:ea typeface="Calibri" panose="020F0502020204030204" pitchFamily="34" charset="0"/>
                <a:cs typeface="Times New Roman" panose="02020603050405020304" pitchFamily="18" charset="0"/>
              </a:rPr>
              <a:t>Ambiguity in regulations and guidelines. </a:t>
            </a:r>
            <a:r>
              <a:rPr lang="en-GB" sz="1800" dirty="0">
                <a:effectLst/>
                <a:latin typeface="Calibri" panose="020F0502020204030204" pitchFamily="34" charset="0"/>
                <a:ea typeface="Calibri" panose="020F0502020204030204" pitchFamily="34" charset="0"/>
                <a:cs typeface="Times New Roman" panose="02020603050405020304" pitchFamily="18" charset="0"/>
              </a:rPr>
              <a:t>In complex, ever-changing interventions like COVID-19, some ambiguity in these regulations is inevitable, with unclear pronouncements introducing further diversity in the public response. </a:t>
            </a:r>
          </a:p>
          <a:p>
            <a:pPr>
              <a:lnSpc>
                <a:spcPct val="107000"/>
              </a:lnSpc>
              <a:spcAft>
                <a:spcPts val="800"/>
              </a:spcAft>
            </a:pPr>
            <a:r>
              <a:rPr lang="en-GB" sz="1800" i="1" dirty="0">
                <a:effectLst/>
                <a:latin typeface="Calibri" panose="020F0502020204030204" pitchFamily="34" charset="0"/>
                <a:ea typeface="Calibri" panose="020F0502020204030204" pitchFamily="34" charset="0"/>
                <a:cs typeface="Times New Roman" panose="02020603050405020304" pitchFamily="18" charset="0"/>
              </a:rPr>
              <a:t>Temporal change in public attitudes. </a:t>
            </a:r>
            <a:r>
              <a:rPr lang="en-GB" sz="1800" dirty="0">
                <a:effectLst/>
                <a:latin typeface="Calibri" panose="020F0502020204030204" pitchFamily="34" charset="0"/>
                <a:ea typeface="Calibri" panose="020F0502020204030204" pitchFamily="34" charset="0"/>
                <a:cs typeface="Times New Roman" panose="02020603050405020304" pitchFamily="18" charset="0"/>
              </a:rPr>
              <a:t>Public allegiance and adherence to complex interventions varies over time. There is a typical rhythm to public commitment – moving from enthusiasm, to acceptance, to routinisation, to fatigue. The pace of change in such motivational patterns is not predictable and not under the control of policy makers.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effectLst/>
                <a:latin typeface="Calibri" panose="020F0502020204030204" pitchFamily="34" charset="0"/>
                <a:ea typeface="Calibri" panose="020F0502020204030204" pitchFamily="34" charset="0"/>
                <a:cs typeface="Times New Roman" panose="02020603050405020304" pitchFamily="18" charset="0"/>
              </a:rPr>
              <a:t>Exit and sustainability effects.</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easing of restrictions is itself a significant policy manoeuvre and carries all of the uncertainties and complexities associated with their introduction. The timing and execution of exit strategies is thus unpredictable and may generate ‘rebound effects’.  </a:t>
            </a:r>
          </a:p>
        </p:txBody>
      </p:sp>
    </p:spTree>
    <p:extLst>
      <p:ext uri="{BB962C8B-B14F-4D97-AF65-F5344CB8AC3E}">
        <p14:creationId xmlns:p14="http://schemas.microsoft.com/office/powerpoint/2010/main" val="141199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1" name="Straight Connector 70">
            <a:extLst>
              <a:ext uri="{FF2B5EF4-FFF2-40B4-BE49-F238E27FC236}">
                <a16:creationId xmlns:a16="http://schemas.microsoft.com/office/drawing/2014/main" id="{F209B62C-3402-4623-9A7C-AA048B56F8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73" name="Rectangle 72">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Drowning (1)">
            <a:extLst>
              <a:ext uri="{FF2B5EF4-FFF2-40B4-BE49-F238E27FC236}">
                <a16:creationId xmlns:a16="http://schemas.microsoft.com/office/drawing/2014/main" id="{65AC7192-BAA3-492B-99F4-E8E453470A6A}"/>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22102" r="20251"/>
          <a:stretch/>
        </p:blipFill>
        <p:spPr bwMode="auto">
          <a:xfrm>
            <a:off x="-4703" y="10"/>
            <a:ext cx="7807947" cy="6857990"/>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F7017262-EEEC-4F5E-917D-A55E68A119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33640" y="-1533639"/>
            <a:ext cx="4735963" cy="7803244"/>
          </a:xfrm>
          <a:prstGeom prst="rect">
            <a:avLst/>
          </a:prstGeom>
          <a:gradFill flip="none" rotWithShape="1">
            <a:gsLst>
              <a:gs pos="0">
                <a:srgbClr val="000000">
                  <a:alpha val="0"/>
                </a:srgbClr>
              </a:gs>
              <a:gs pos="58000">
                <a:srgbClr val="000000">
                  <a:alpha val="55000"/>
                </a:srgbClr>
              </a:gs>
              <a:gs pos="93000">
                <a:srgbClr val="000000">
                  <a:alpha val="64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Connector 76">
            <a:extLst>
              <a:ext uri="{FF2B5EF4-FFF2-40B4-BE49-F238E27FC236}">
                <a16:creationId xmlns:a16="http://schemas.microsoft.com/office/drawing/2014/main" id="{9A3EDAAA-869E-4AA2-A7CE-BF2C02596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22DD257-A2F7-4F58-AEBD-AC67A4D97EF7}"/>
              </a:ext>
            </a:extLst>
          </p:cNvPr>
          <p:cNvSpPr txBox="1"/>
          <p:nvPr/>
        </p:nvSpPr>
        <p:spPr>
          <a:xfrm>
            <a:off x="7986319" y="427839"/>
            <a:ext cx="3598877" cy="6241409"/>
          </a:xfrm>
          <a:prstGeom prst="rect">
            <a:avLst/>
          </a:prstGeom>
        </p:spPr>
        <p:txBody>
          <a:bodyPr vert="horz" lIns="91440" tIns="45720" rIns="91440" bIns="45720" rtlCol="0">
            <a:noAutofit/>
          </a:bodyPr>
          <a:lstStyle/>
          <a:p>
            <a:pPr>
              <a:lnSpc>
                <a:spcPct val="120000"/>
              </a:lnSpc>
              <a:spcAft>
                <a:spcPts val="600"/>
              </a:spcAft>
              <a:buSzPct val="87000"/>
            </a:pPr>
            <a:r>
              <a:rPr lang="en-US" b="1" dirty="0">
                <a:solidFill>
                  <a:schemeClr val="tx2">
                    <a:lumMod val="75000"/>
                    <a:lumOff val="25000"/>
                  </a:schemeClr>
                </a:solidFill>
                <a:latin typeface="Arial" panose="020B0604020202020204" pitchFamily="34" charset="0"/>
                <a:cs typeface="Arial" panose="020B0604020202020204" pitchFamily="34" charset="0"/>
              </a:rPr>
              <a:t>A Calamitous Conclusion? </a:t>
            </a:r>
          </a:p>
          <a:p>
            <a:pPr>
              <a:lnSpc>
                <a:spcPct val="120000"/>
              </a:lnSpc>
              <a:spcAft>
                <a:spcPts val="600"/>
              </a:spcAft>
              <a:buSzPct val="87000"/>
            </a:pPr>
            <a:r>
              <a:rPr lang="en-US" dirty="0">
                <a:latin typeface="Arial" panose="020B0604020202020204" pitchFamily="34" charset="0"/>
                <a:cs typeface="Arial" panose="020B0604020202020204" pitchFamily="34" charset="0"/>
              </a:rPr>
              <a:t>It was forever asserted that UK policy was ‘led by the science’</a:t>
            </a:r>
          </a:p>
          <a:p>
            <a:pPr>
              <a:lnSpc>
                <a:spcPct val="120000"/>
              </a:lnSpc>
              <a:spcAft>
                <a:spcPts val="600"/>
              </a:spcAft>
              <a:buSzPct val="87000"/>
            </a:pPr>
            <a:r>
              <a:rPr lang="en-US" dirty="0">
                <a:latin typeface="Arial" panose="020B0604020202020204" pitchFamily="34" charset="0"/>
                <a:cs typeface="Arial" panose="020B0604020202020204" pitchFamily="34" charset="0"/>
              </a:rPr>
              <a:t>No public policy has ever been subject to more effort, more management, more investment and more scrutiny than the </a:t>
            </a:r>
            <a:r>
              <a:rPr lang="en-US" i="1" dirty="0">
                <a:latin typeface="Arial" panose="020B0604020202020204" pitchFamily="34" charset="0"/>
                <a:cs typeface="Arial" panose="020B0604020202020204" pitchFamily="34" charset="0"/>
              </a:rPr>
              <a:t>social interventions </a:t>
            </a:r>
            <a:r>
              <a:rPr lang="en-US" dirty="0">
                <a:latin typeface="Arial" panose="020B0604020202020204" pitchFamily="34" charset="0"/>
                <a:cs typeface="Arial" panose="020B0604020202020204" pitchFamily="34" charset="0"/>
              </a:rPr>
              <a:t>to overcome the COVID pandemic.</a:t>
            </a:r>
          </a:p>
          <a:p>
            <a:pPr>
              <a:lnSpc>
                <a:spcPct val="120000"/>
              </a:lnSpc>
              <a:spcAft>
                <a:spcPts val="600"/>
              </a:spcAft>
              <a:buSzPct val="87000"/>
            </a:pPr>
            <a:r>
              <a:rPr lang="en-US" dirty="0">
                <a:solidFill>
                  <a:schemeClr val="tx2">
                    <a:lumMod val="90000"/>
                    <a:lumOff val="10000"/>
                  </a:schemeClr>
                </a:solidFill>
                <a:latin typeface="Arial" panose="020B0604020202020204" pitchFamily="34" charset="0"/>
                <a:cs typeface="Arial" panose="020B0604020202020204" pitchFamily="34" charset="0"/>
              </a:rPr>
              <a:t>And yet the assembled NPIs provided only a halting, intermittent solution.</a:t>
            </a:r>
          </a:p>
          <a:p>
            <a:pPr>
              <a:lnSpc>
                <a:spcPct val="120000"/>
              </a:lnSpc>
              <a:spcAft>
                <a:spcPts val="600"/>
              </a:spcAft>
              <a:buSzPct val="87000"/>
            </a:pPr>
            <a:r>
              <a:rPr lang="en-US" b="1" dirty="0">
                <a:solidFill>
                  <a:srgbClr val="FF0000"/>
                </a:solidFill>
                <a:latin typeface="Arial" panose="020B0604020202020204" pitchFamily="34" charset="0"/>
                <a:cs typeface="Arial" panose="020B0604020202020204" pitchFamily="34" charset="0"/>
              </a:rPr>
              <a:t>Was this inevitable?</a:t>
            </a:r>
          </a:p>
          <a:p>
            <a:pPr>
              <a:lnSpc>
                <a:spcPct val="120000"/>
              </a:lnSpc>
              <a:spcAft>
                <a:spcPts val="600"/>
              </a:spcAft>
              <a:buSzPct val="87000"/>
            </a:pPr>
            <a:r>
              <a:rPr lang="en-US" b="1" dirty="0">
                <a:solidFill>
                  <a:srgbClr val="FF0000"/>
                </a:solidFill>
                <a:latin typeface="Arial" panose="020B0604020202020204" pitchFamily="34" charset="0"/>
                <a:cs typeface="Arial" panose="020B0604020202020204" pitchFamily="34" charset="0"/>
              </a:rPr>
              <a:t>With COVID have we witnessed the limits of policy evaluation?</a:t>
            </a:r>
          </a:p>
        </p:txBody>
      </p:sp>
    </p:spTree>
    <p:extLst>
      <p:ext uri="{BB962C8B-B14F-4D97-AF65-F5344CB8AC3E}">
        <p14:creationId xmlns:p14="http://schemas.microsoft.com/office/powerpoint/2010/main" val="230028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1" name="Straight Connector 70">
            <a:extLst>
              <a:ext uri="{FF2B5EF4-FFF2-40B4-BE49-F238E27FC236}">
                <a16:creationId xmlns:a16="http://schemas.microsoft.com/office/drawing/2014/main" id="{F209B62C-3402-4623-9A7C-AA048B56F8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73" name="Rectangle 72">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2018F5F-883D-4CD4-88FA-5C4FA51B3327}"/>
              </a:ext>
            </a:extLst>
          </p:cNvPr>
          <p:cNvSpPr txBox="1"/>
          <p:nvPr/>
        </p:nvSpPr>
        <p:spPr>
          <a:xfrm>
            <a:off x="629174" y="914400"/>
            <a:ext cx="3441299" cy="4717676"/>
          </a:xfrm>
          <a:prstGeom prst="rect">
            <a:avLst/>
          </a:prstGeom>
        </p:spPr>
        <p:txBody>
          <a:bodyPr vert="horz" lIns="91440" tIns="45720" rIns="91440" bIns="45720" rtlCol="0" anchor="t">
            <a:normAutofit/>
          </a:bodyPr>
          <a:lstStyle/>
          <a:p>
            <a:pPr>
              <a:spcBef>
                <a:spcPct val="0"/>
              </a:spcBef>
              <a:spcAft>
                <a:spcPts val="600"/>
              </a:spcAft>
            </a:pPr>
            <a:r>
              <a:rPr lang="en-US" sz="3200" b="1" kern="1200" dirty="0">
                <a:solidFill>
                  <a:schemeClr val="tx1"/>
                </a:solidFill>
                <a:latin typeface="+mj-lt"/>
                <a:ea typeface="+mj-ea"/>
                <a:cs typeface="+mj-cs"/>
              </a:rPr>
              <a:t>Complexity </a:t>
            </a:r>
            <a:r>
              <a:rPr lang="en-US" sz="3200" b="1" dirty="0">
                <a:latin typeface="+mj-lt"/>
                <a:ea typeface="+mj-ea"/>
                <a:cs typeface="+mj-cs"/>
              </a:rPr>
              <a:t>d</a:t>
            </a:r>
            <a:r>
              <a:rPr lang="en-US" sz="3200" b="1" kern="1200" dirty="0">
                <a:solidFill>
                  <a:schemeClr val="tx1"/>
                </a:solidFill>
                <a:latin typeface="+mj-lt"/>
                <a:ea typeface="+mj-ea"/>
                <a:cs typeface="+mj-cs"/>
              </a:rPr>
              <a:t>ynamics and the oscillating impact of major policy interventions. </a:t>
            </a:r>
            <a:r>
              <a:rPr lang="en-US" sz="3200" b="1" i="1" kern="1200" dirty="0">
                <a:solidFill>
                  <a:srgbClr val="FF0000"/>
                </a:solidFill>
                <a:latin typeface="+mj-lt"/>
                <a:ea typeface="+mj-ea"/>
                <a:cs typeface="+mj-cs"/>
              </a:rPr>
              <a:t>Have </a:t>
            </a:r>
            <a:r>
              <a:rPr lang="en-US" sz="3200" b="1" i="1" dirty="0">
                <a:solidFill>
                  <a:srgbClr val="FF0000"/>
                </a:solidFill>
                <a:latin typeface="+mj-lt"/>
                <a:ea typeface="+mj-ea"/>
                <a:cs typeface="+mj-cs"/>
              </a:rPr>
              <a:t>we</a:t>
            </a:r>
            <a:r>
              <a:rPr lang="en-US" sz="3200" b="1" i="1" kern="1200" dirty="0">
                <a:solidFill>
                  <a:srgbClr val="FF0000"/>
                </a:solidFill>
                <a:latin typeface="+mj-lt"/>
                <a:ea typeface="+mj-ea"/>
                <a:cs typeface="+mj-cs"/>
              </a:rPr>
              <a:t> seen the merry-go-round before?</a:t>
            </a:r>
          </a:p>
        </p:txBody>
      </p:sp>
      <p:pic>
        <p:nvPicPr>
          <p:cNvPr id="1026" name="Picture 2" descr="Sine Waves Show the Power of Perspective - WSJ">
            <a:extLst>
              <a:ext uri="{FF2B5EF4-FFF2-40B4-BE49-F238E27FC236}">
                <a16:creationId xmlns:a16="http://schemas.microsoft.com/office/drawing/2014/main" id="{6BECC90F-75CE-449C-98E4-C83979DAF77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tretch>
            <a:fillRect/>
          </a:stretch>
        </p:blipFill>
        <p:spPr bwMode="auto">
          <a:xfrm>
            <a:off x="5494789" y="845288"/>
            <a:ext cx="4611003" cy="2170554"/>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Connector 74">
            <a:extLst>
              <a:ext uri="{FF2B5EF4-FFF2-40B4-BE49-F238E27FC236}">
                <a16:creationId xmlns:a16="http://schemas.microsoft.com/office/drawing/2014/main" id="{F30C6137-1326-42B2-91E9-330C3BC40D4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66546" y="371394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graphicFrame>
        <p:nvGraphicFramePr>
          <p:cNvPr id="1034" name="TextBox 2">
            <a:extLst>
              <a:ext uri="{FF2B5EF4-FFF2-40B4-BE49-F238E27FC236}">
                <a16:creationId xmlns:a16="http://schemas.microsoft.com/office/drawing/2014/main" id="{A83A8ABC-A07C-4F67-B824-B84F4FDD4ED0}"/>
              </a:ext>
            </a:extLst>
          </p:cNvPr>
          <p:cNvGraphicFramePr/>
          <p:nvPr/>
        </p:nvGraphicFramePr>
        <p:xfrm>
          <a:off x="4699647" y="3330429"/>
          <a:ext cx="6692603" cy="2935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9785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ABA4FDDF-F59C-428B-8603-3A86D75931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21,487 Light At The End Of The Tunnel Stock Photos, Pictures &amp;amp; Royalty-Free  Images - iStock">
            <a:extLst>
              <a:ext uri="{FF2B5EF4-FFF2-40B4-BE49-F238E27FC236}">
                <a16:creationId xmlns:a16="http://schemas.microsoft.com/office/drawing/2014/main" id="{C526933E-7495-482F-A456-B31653C353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25" b="4038"/>
          <a:stretch/>
        </p:blipFill>
        <p:spPr bwMode="auto">
          <a:xfrm>
            <a:off x="0" y="12"/>
            <a:ext cx="12192000" cy="6857988"/>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Connector 74">
            <a:extLst>
              <a:ext uri="{FF2B5EF4-FFF2-40B4-BE49-F238E27FC236}">
                <a16:creationId xmlns:a16="http://schemas.microsoft.com/office/drawing/2014/main" id="{3EAD13EF-74FA-4D38-8F15-B51F09C96B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0600" y="583125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 name="AutoShape 2" descr="The Light at the End of the Tunnel . . . or Cliff">
            <a:extLst>
              <a:ext uri="{FF2B5EF4-FFF2-40B4-BE49-F238E27FC236}">
                <a16:creationId xmlns:a16="http://schemas.microsoft.com/office/drawing/2014/main" id="{79ABF3AC-44FA-4A04-9982-70AABE3DFBC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TextBox 2">
            <a:extLst>
              <a:ext uri="{FF2B5EF4-FFF2-40B4-BE49-F238E27FC236}">
                <a16:creationId xmlns:a16="http://schemas.microsoft.com/office/drawing/2014/main" id="{3B9D1C82-4728-4FF3-8D82-6B2F9E34D1F9}"/>
              </a:ext>
            </a:extLst>
          </p:cNvPr>
          <p:cNvSpPr txBox="1"/>
          <p:nvPr/>
        </p:nvSpPr>
        <p:spPr>
          <a:xfrm>
            <a:off x="7389845" y="1275469"/>
            <a:ext cx="4438632" cy="1200329"/>
          </a:xfrm>
          <a:prstGeom prst="rect">
            <a:avLst/>
          </a:prstGeom>
          <a:noFill/>
        </p:spPr>
        <p:txBody>
          <a:bodyPr wrap="square" rtlCol="0">
            <a:spAutoFit/>
          </a:bodyPr>
          <a:lstStyle/>
          <a:p>
            <a:r>
              <a:rPr lang="en-US" dirty="0">
                <a:solidFill>
                  <a:schemeClr val="bg1"/>
                </a:solidFill>
              </a:rPr>
              <a:t>For Policymakers: Remember you are designing complex, adaptive, self-transformative systems. The key task is to try to anticipate the complexity dynamics.  </a:t>
            </a:r>
            <a:endParaRPr lang="en-GB" dirty="0">
              <a:solidFill>
                <a:schemeClr val="bg1"/>
              </a:solidFill>
            </a:endParaRPr>
          </a:p>
        </p:txBody>
      </p:sp>
      <p:sp>
        <p:nvSpPr>
          <p:cNvPr id="4" name="TextBox 3">
            <a:extLst>
              <a:ext uri="{FF2B5EF4-FFF2-40B4-BE49-F238E27FC236}">
                <a16:creationId xmlns:a16="http://schemas.microsoft.com/office/drawing/2014/main" id="{CFC12978-5423-4AFD-9AC3-52E916D92247}"/>
              </a:ext>
            </a:extLst>
          </p:cNvPr>
          <p:cNvSpPr txBox="1"/>
          <p:nvPr/>
        </p:nvSpPr>
        <p:spPr>
          <a:xfrm>
            <a:off x="7399090" y="2961314"/>
            <a:ext cx="4261607" cy="1200329"/>
          </a:xfrm>
          <a:prstGeom prst="rect">
            <a:avLst/>
          </a:prstGeom>
          <a:noFill/>
        </p:spPr>
        <p:txBody>
          <a:bodyPr wrap="square" rtlCol="0">
            <a:spAutoFit/>
          </a:bodyPr>
          <a:lstStyle/>
          <a:p>
            <a:r>
              <a:rPr kumimoji="0" lang="en-US" sz="1800" b="0" i="0" u="none" strike="noStrike" kern="1200" cap="none" spc="0" normalizeH="0" baseline="0" noProof="0" dirty="0">
                <a:ln>
                  <a:noFill/>
                </a:ln>
                <a:solidFill>
                  <a:prstClr val="white"/>
                </a:solidFill>
                <a:effectLst/>
                <a:uLnTx/>
                <a:uFillTx/>
                <a:latin typeface="Grandview Display"/>
                <a:ea typeface="+mn-ea"/>
                <a:cs typeface="+mn-cs"/>
              </a:rPr>
              <a:t>For Evaluators: Remember you are researching complex, adaptive, self-transformative systems. The key task is to try to trace the complexity dynamics</a:t>
            </a:r>
            <a:endParaRPr lang="en-GB" dirty="0">
              <a:solidFill>
                <a:schemeClr val="bg1"/>
              </a:solidFill>
            </a:endParaRPr>
          </a:p>
        </p:txBody>
      </p:sp>
    </p:spTree>
    <p:extLst>
      <p:ext uri="{BB962C8B-B14F-4D97-AF65-F5344CB8AC3E}">
        <p14:creationId xmlns:p14="http://schemas.microsoft.com/office/powerpoint/2010/main" val="2395004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E2546-5C4D-4636-B776-164B80207D21}"/>
              </a:ext>
            </a:extLst>
          </p:cNvPr>
          <p:cNvSpPr>
            <a:spLocks noGrp="1"/>
          </p:cNvSpPr>
          <p:nvPr>
            <p:ph type="title"/>
          </p:nvPr>
        </p:nvSpPr>
        <p:spPr/>
        <p:txBody>
          <a:bodyPr/>
          <a:lstStyle/>
          <a:p>
            <a:r>
              <a:rPr lang="en-US" dirty="0"/>
              <a:t>Background Reading</a:t>
            </a:r>
            <a:endParaRPr lang="en-GB" dirty="0"/>
          </a:p>
        </p:txBody>
      </p:sp>
      <p:sp>
        <p:nvSpPr>
          <p:cNvPr id="3" name="Content Placeholder 2">
            <a:extLst>
              <a:ext uri="{FF2B5EF4-FFF2-40B4-BE49-F238E27FC236}">
                <a16:creationId xmlns:a16="http://schemas.microsoft.com/office/drawing/2014/main" id="{24CFF94F-3C4B-4538-BE16-A304F058B6E6}"/>
              </a:ext>
            </a:extLst>
          </p:cNvPr>
          <p:cNvSpPr>
            <a:spLocks noGrp="1"/>
          </p:cNvSpPr>
          <p:nvPr>
            <p:ph idx="1"/>
          </p:nvPr>
        </p:nvSpPr>
        <p:spPr>
          <a:xfrm>
            <a:off x="914399" y="2256639"/>
            <a:ext cx="10363200" cy="3685190"/>
          </a:xfrm>
          <a:solidFill>
            <a:schemeClr val="bg1">
              <a:lumMod val="95000"/>
            </a:schemeClr>
          </a:solidFill>
          <a:ln>
            <a:solidFill>
              <a:schemeClr val="tx1"/>
            </a:solidFill>
          </a:ln>
        </p:spPr>
        <p:txBody>
          <a:bodyPr>
            <a:normAutofit lnSpcReduction="10000"/>
          </a:bodyPr>
          <a:lstStyle/>
          <a:p>
            <a:pPr marL="0" indent="0" algn="l">
              <a:buNone/>
            </a:pPr>
            <a:r>
              <a:rPr lang="en-US" b="0" i="0" dirty="0">
                <a:solidFill>
                  <a:srgbClr val="333333"/>
                </a:solidFill>
                <a:effectLst/>
                <a:latin typeface="Arial" panose="020B0604020202020204" pitchFamily="34" charset="0"/>
                <a:cs typeface="Arial" panose="020B0604020202020204" pitchFamily="34" charset="0"/>
              </a:rPr>
              <a:t>Pawson R. The coronavirus response: Boxed in by models. </a:t>
            </a:r>
            <a:r>
              <a:rPr lang="en-US" b="0" i="1" dirty="0">
                <a:solidFill>
                  <a:srgbClr val="333333"/>
                </a:solidFill>
                <a:effectLst/>
                <a:latin typeface="Arial" panose="020B0604020202020204" pitchFamily="34" charset="0"/>
                <a:cs typeface="Arial" panose="020B0604020202020204" pitchFamily="34" charset="0"/>
              </a:rPr>
              <a:t>Evaluation</a:t>
            </a:r>
            <a:r>
              <a:rPr lang="en-US" b="0" i="0" dirty="0">
                <a:solidFill>
                  <a:srgbClr val="333333"/>
                </a:solidFill>
                <a:effectLst/>
                <a:latin typeface="Arial" panose="020B0604020202020204" pitchFamily="34" charset="0"/>
                <a:cs typeface="Arial" panose="020B0604020202020204" pitchFamily="34" charset="0"/>
              </a:rPr>
              <a:t>. 2021;27(2):149-167. doi:</a:t>
            </a:r>
            <a:r>
              <a:rPr lang="en-US" b="0" i="0" dirty="0">
                <a:solidFill>
                  <a:srgbClr val="006ACC"/>
                </a:solidFill>
                <a:effectLst/>
                <a:latin typeface="Arial" panose="020B0604020202020204" pitchFamily="34" charset="0"/>
                <a:cs typeface="Arial" panose="020B0604020202020204" pitchFamily="34" charset="0"/>
                <a:hlinkClick r:id="rId2"/>
              </a:rPr>
              <a:t>10.1177/1356389020968579</a:t>
            </a:r>
            <a:endParaRPr lang="en-US" b="0" i="0" dirty="0">
              <a:solidFill>
                <a:srgbClr val="006ACC"/>
              </a:solidFill>
              <a:effectLst/>
              <a:latin typeface="Arial" panose="020B0604020202020204" pitchFamily="34" charset="0"/>
              <a:cs typeface="Arial" panose="020B0604020202020204" pitchFamily="34" charset="0"/>
            </a:endParaRPr>
          </a:p>
          <a:p>
            <a:pPr marL="0" indent="0" algn="l">
              <a:buNone/>
            </a:pPr>
            <a:r>
              <a:rPr lang="en-US" i="0" dirty="0">
                <a:effectLst/>
                <a:latin typeface="Arial" panose="020B0604020202020204" pitchFamily="34" charset="0"/>
                <a:cs typeface="Arial" panose="020B0604020202020204" pitchFamily="34" charset="0"/>
              </a:rPr>
              <a:t>Pawson R.</a:t>
            </a:r>
            <a:r>
              <a:rPr lang="en-US" b="1" i="0" dirty="0">
                <a:effectLst/>
                <a:latin typeface="Arial" panose="020B0604020202020204" pitchFamily="34" charset="0"/>
                <a:cs typeface="Arial" panose="020B0604020202020204" pitchFamily="34" charset="0"/>
              </a:rPr>
              <a:t> </a:t>
            </a:r>
            <a:r>
              <a:rPr lang="en-US" i="0" dirty="0">
                <a:effectLst/>
                <a:latin typeface="Arial" panose="020B0604020202020204" pitchFamily="34" charset="0"/>
                <a:cs typeface="Arial" panose="020B0604020202020204" pitchFamily="34" charset="0"/>
              </a:rPr>
              <a:t>(2021)</a:t>
            </a:r>
            <a:r>
              <a:rPr lang="en-US" dirty="0">
                <a:latin typeface="Arial" panose="020B0604020202020204" pitchFamily="34" charset="0"/>
                <a:cs typeface="Arial" panose="020B0604020202020204" pitchFamily="34" charset="0"/>
              </a:rPr>
              <a:t>The Denial of Complexity in Developing the UK COVID-19 Response.</a:t>
            </a:r>
            <a:r>
              <a:rPr lang="en-US" b="0" i="0" dirty="0">
                <a:effectLst/>
                <a:latin typeface="Arial" panose="020B0604020202020204" pitchFamily="34" charset="0"/>
                <a:cs typeface="Arial" panose="020B0604020202020204" pitchFamily="34" charset="0"/>
              </a:rPr>
              <a:t>  </a:t>
            </a:r>
            <a:r>
              <a:rPr lang="en-US" b="0" i="0" dirty="0">
                <a:solidFill>
                  <a:srgbClr val="006ACC"/>
                </a:solidFill>
                <a:effectLst/>
                <a:latin typeface="Arial" panose="020B0604020202020204" pitchFamily="34" charset="0"/>
                <a:cs typeface="Arial" panose="020B0604020202020204" pitchFamily="34" charset="0"/>
                <a:hlinkClick r:id="rId3"/>
              </a:rPr>
              <a:t>https://www.ramesesproject.org/media/WP3_-_Denial_of_complexity.pdf</a:t>
            </a:r>
            <a:endParaRPr lang="en-US" b="0" i="0" dirty="0">
              <a:solidFill>
                <a:srgbClr val="006ACC"/>
              </a:solidFill>
              <a:effectLst/>
              <a:latin typeface="Arial" panose="020B0604020202020204" pitchFamily="34" charset="0"/>
              <a:cs typeface="Arial" panose="020B0604020202020204" pitchFamily="34" charset="0"/>
            </a:endParaRPr>
          </a:p>
          <a:p>
            <a:pPr marL="0" indent="0">
              <a:lnSpc>
                <a:spcPct val="107000"/>
              </a:lnSpc>
              <a:spcAft>
                <a:spcPts val="800"/>
              </a:spcAft>
              <a:buNone/>
            </a:pPr>
            <a:r>
              <a:rPr lang="en-GB" dirty="0">
                <a:effectLst/>
                <a:latin typeface="Arial" panose="020B0604020202020204" pitchFamily="34" charset="0"/>
                <a:ea typeface="Calibri" panose="020F0502020204030204" pitchFamily="34" charset="0"/>
                <a:cs typeface="Arial" panose="020B0604020202020204" pitchFamily="34" charset="0"/>
              </a:rPr>
              <a:t>Pawson R. Do Lockdowns Work? Evidence from the UK. </a:t>
            </a:r>
            <a:r>
              <a:rPr lang="en-GB" dirty="0">
                <a:effectLst/>
                <a:latin typeface="Arial" panose="020B0604020202020204" pitchFamily="34" charset="0"/>
                <a:ea typeface="Calibri" panose="020F0502020204030204" pitchFamily="34" charset="0"/>
                <a:cs typeface="Arial" panose="020B0604020202020204" pitchFamily="34" charset="0"/>
                <a:hlinkClick r:id="rId4"/>
              </a:rPr>
              <a:t>https://realism.leeds.ac.uk/wp-content/uploads/sites/56/2021/08/Do-Lockdowns-Work-Pawson2021.pdf</a:t>
            </a:r>
            <a:endParaRPr lang="en-GB" dirty="0">
              <a:effectLst/>
              <a:latin typeface="Arial" panose="020B0604020202020204" pitchFamily="34" charset="0"/>
              <a:ea typeface="Calibri" panose="020F0502020204030204" pitchFamily="34" charset="0"/>
              <a:cs typeface="Arial" panose="020B0604020202020204" pitchFamily="34" charset="0"/>
            </a:endParaRPr>
          </a:p>
          <a:p>
            <a:pPr marL="0" indent="0" algn="l">
              <a:buNone/>
            </a:pPr>
            <a:r>
              <a:rPr lang="en-GB" dirty="0">
                <a:effectLst/>
                <a:latin typeface="Arial" panose="020B0604020202020204" pitchFamily="34" charset="0"/>
                <a:ea typeface="Calibri" panose="020F0502020204030204" pitchFamily="34" charset="0"/>
                <a:cs typeface="Arial" panose="020B0604020202020204" pitchFamily="34" charset="0"/>
              </a:rPr>
              <a:t>Pilar Serrano-Gallardo, Ray Pawson and Ana Manzano (2021) </a:t>
            </a:r>
            <a:r>
              <a:rPr lang="en-GB" dirty="0">
                <a:latin typeface="Arial" panose="020B0604020202020204" pitchFamily="34" charset="0"/>
                <a:ea typeface="Calibri" panose="020F0502020204030204" pitchFamily="34" charset="0"/>
                <a:cs typeface="Arial" panose="020B0604020202020204" pitchFamily="34" charset="0"/>
              </a:rPr>
              <a:t>Non-pharmaceutical interventions in COVID-19. A complexity analysis (</a:t>
            </a:r>
            <a:r>
              <a:rPr lang="es-ES" dirty="0">
                <a:effectLst/>
                <a:latin typeface="Arial" panose="020B0604020202020204" pitchFamily="34" charset="0"/>
                <a:ea typeface="Calibri" panose="020F0502020204030204" pitchFamily="34" charset="0"/>
                <a:cs typeface="Arial" panose="020B0604020202020204" pitchFamily="34" charset="0"/>
              </a:rPr>
              <a:t>Intervenciones no </a:t>
            </a:r>
            <a:r>
              <a:rPr lang="es-ES" dirty="0" err="1">
                <a:effectLst/>
                <a:latin typeface="Arial" panose="020B0604020202020204" pitchFamily="34" charset="0"/>
                <a:ea typeface="Calibri" panose="020F0502020204030204" pitchFamily="34" charset="0"/>
                <a:cs typeface="Arial" panose="020B0604020202020204" pitchFamily="34" charset="0"/>
              </a:rPr>
              <a:t>farmaceúticas</a:t>
            </a:r>
            <a:r>
              <a:rPr lang="es-ES" dirty="0">
                <a:effectLst/>
                <a:latin typeface="Arial" panose="020B0604020202020204" pitchFamily="34" charset="0"/>
                <a:ea typeface="Calibri" panose="020F0502020204030204" pitchFamily="34" charset="0"/>
                <a:cs typeface="Arial" panose="020B0604020202020204" pitchFamily="34" charset="0"/>
              </a:rPr>
              <a:t> en la COVID-19. Un análisis desde la complejidad) </a:t>
            </a:r>
            <a:r>
              <a:rPr lang="en-GB" b="0" i="1" dirty="0" err="1">
                <a:solidFill>
                  <a:srgbClr val="2E2E2E"/>
                </a:solidFill>
                <a:effectLst/>
                <a:latin typeface="Arial" panose="020B0604020202020204" pitchFamily="34" charset="0"/>
                <a:cs typeface="Arial" panose="020B0604020202020204" pitchFamily="34" charset="0"/>
              </a:rPr>
              <a:t>Gaceta</a:t>
            </a:r>
            <a:r>
              <a:rPr lang="en-GB" b="0" i="1" dirty="0">
                <a:solidFill>
                  <a:srgbClr val="2E2E2E"/>
                </a:solidFill>
                <a:effectLst/>
                <a:latin typeface="Arial" panose="020B0604020202020204" pitchFamily="34" charset="0"/>
                <a:cs typeface="Arial" panose="020B0604020202020204" pitchFamily="34" charset="0"/>
              </a:rPr>
              <a:t> Sanitaria </a:t>
            </a:r>
            <a:r>
              <a:rPr lang="en-GB" b="0" dirty="0">
                <a:solidFill>
                  <a:srgbClr val="2E2E2E"/>
                </a:solidFill>
                <a:effectLst/>
                <a:latin typeface="Arial" panose="020B0604020202020204" pitchFamily="34" charset="0"/>
                <a:cs typeface="Arial" panose="020B0604020202020204" pitchFamily="34" charset="0"/>
              </a:rPr>
              <a:t>(under review)</a:t>
            </a:r>
          </a:p>
          <a:p>
            <a:pPr marL="0" indent="0">
              <a:lnSpc>
                <a:spcPct val="107000"/>
              </a:lnSpc>
              <a:spcAft>
                <a:spcPts val="800"/>
              </a:spcAft>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a:buNone/>
            </a:pPr>
            <a:endParaRPr lang="en-US" b="0" i="0" dirty="0">
              <a:solidFill>
                <a:srgbClr val="006ACC"/>
              </a:solidFill>
              <a:effectLst/>
              <a:latin typeface="arial" panose="020B0604020202020204" pitchFamily="34" charset="0"/>
            </a:endParaRPr>
          </a:p>
          <a:p>
            <a:pPr algn="l"/>
            <a:endParaRPr lang="en-US" b="0" i="0" dirty="0">
              <a:solidFill>
                <a:srgbClr val="333333"/>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3271278675"/>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42B0E7C6-1071-483F-A575-9AF7EE1B96AC}" vid="{E18014FF-B132-4F63-9D72-5B85E99D64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4C567A2D451840A1A3172B79D13EA9" ma:contentTypeVersion="7" ma:contentTypeDescription="Create a new document." ma:contentTypeScope="" ma:versionID="91dfc2a2beb638be87783d9bb047f566">
  <xsd:schema xmlns:xsd="http://www.w3.org/2001/XMLSchema" xmlns:xs="http://www.w3.org/2001/XMLSchema" xmlns:p="http://schemas.microsoft.com/office/2006/metadata/properties" xmlns:ns3="e3060dd4-3e4f-4fe5-b88f-a928187c0acd" xmlns:ns4="1366faf1-a34f-495a-a47c-445217ffe5b3" targetNamespace="http://schemas.microsoft.com/office/2006/metadata/properties" ma:root="true" ma:fieldsID="0dadf1274935dd1e254b4c0049595415" ns3:_="" ns4:_="">
    <xsd:import namespace="e3060dd4-3e4f-4fe5-b88f-a928187c0acd"/>
    <xsd:import namespace="1366faf1-a34f-495a-a47c-445217ffe5b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060dd4-3e4f-4fe5-b88f-a928187c0ac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66faf1-a34f-495a-a47c-445217ffe5b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F36F8E-8535-46AF-BA9B-6878BD581E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060dd4-3e4f-4fe5-b88f-a928187c0acd"/>
    <ds:schemaRef ds:uri="1366faf1-a34f-495a-a47c-445217ffe5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4B8131-AF18-4E08-9B58-F58D74ECDA90}">
  <ds:schemaRefs>
    <ds:schemaRef ds:uri="http://schemas.microsoft.com/sharepoint/v3/contenttype/forms"/>
  </ds:schemaRefs>
</ds:datastoreItem>
</file>

<file path=customXml/itemProps3.xml><?xml version="1.0" encoding="utf-8"?>
<ds:datastoreItem xmlns:ds="http://schemas.openxmlformats.org/officeDocument/2006/customXml" ds:itemID="{02348492-3059-4541-9661-D1C4757073EC}">
  <ds:schemaRefs>
    <ds:schemaRef ds:uri="http://schemas.microsoft.com/office/infopath/2007/PartnerControls"/>
    <ds:schemaRef ds:uri="http://schemas.microsoft.com/office/2006/documentManagement/types"/>
    <ds:schemaRef ds:uri="e3060dd4-3e4f-4fe5-b88f-a928187c0acd"/>
    <ds:schemaRef ds:uri="1366faf1-a34f-495a-a47c-445217ffe5b3"/>
    <ds:schemaRef ds:uri="http://www.w3.org/XML/1998/namespace"/>
    <ds:schemaRef ds:uri="http://purl.org/dc/dcmitype/"/>
    <ds:schemaRef ds:uri="http://schemas.microsoft.com/office/2006/metadata/properties"/>
    <ds:schemaRef ds:uri="http://purl.org/dc/term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1698</TotalTime>
  <Words>760</Words>
  <Application>Microsoft Macintosh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vt:lpstr>
      <vt:lpstr>Calibri</vt:lpstr>
      <vt:lpstr>Grandview Display</vt:lpstr>
      <vt:lpstr>DashVTI</vt:lpstr>
      <vt:lpstr>COVID, COMPLEXITY, COUNTERFACTUALS, &amp; CALAMITOUS CONCLUSIONS:  A PROVOCATION</vt:lpstr>
      <vt:lpstr>     </vt:lpstr>
      <vt:lpstr>The limits of the social suppression interventions are exposed in complexity theory (eight modes identified in the next slides).</vt:lpstr>
      <vt:lpstr>PowerPoint Presentation</vt:lpstr>
      <vt:lpstr>PowerPoint Presentation</vt:lpstr>
      <vt:lpstr>PowerPoint Presentation</vt:lpstr>
      <vt:lpstr>PowerPoint Presentation</vt:lpstr>
      <vt:lpstr>PowerPoint Presentation</vt:lpstr>
      <vt:lpstr>Background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COMPLEXITY, COUNTERFACTUALS, CATESTROPHIC CONCLUSIONS</dc:title>
  <dc:creator>Raymond Pawson</dc:creator>
  <cp:lastModifiedBy>Sanjeev Sridharan</cp:lastModifiedBy>
  <cp:revision>2</cp:revision>
  <dcterms:created xsi:type="dcterms:W3CDTF">2021-09-04T08:20:20Z</dcterms:created>
  <dcterms:modified xsi:type="dcterms:W3CDTF">2021-09-20T09:43:03Z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0x010100DB4C567A2D451840A1A3172B79D13EA9</vt:lpwstr>
  </property>
</Properties>
</file>