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0" r:id="rId3"/>
    <p:sldId id="257" r:id="rId4"/>
    <p:sldId id="256" r:id="rId5"/>
    <p:sldId id="262" r:id="rId6"/>
    <p:sldId id="259" r:id="rId7"/>
    <p:sldId id="258"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6E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5865"/>
  </p:normalViewPr>
  <p:slideViewPr>
    <p:cSldViewPr snapToGrid="0">
      <p:cViewPr varScale="1">
        <p:scale>
          <a:sx n="108" d="100"/>
          <a:sy n="108" d="100"/>
        </p:scale>
        <p:origin x="7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1CBE-F3AE-430A-A4BC-13F1FDCC29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92A1AC1F-50CB-4C1D-95E5-CF7C126A5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EBB0312-9385-426F-AC2E-FFE79DA969EE}"/>
              </a:ext>
            </a:extLst>
          </p:cNvPr>
          <p:cNvSpPr>
            <a:spLocks noGrp="1"/>
          </p:cNvSpPr>
          <p:nvPr>
            <p:ph type="dt" sz="half" idx="10"/>
          </p:nvPr>
        </p:nvSpPr>
        <p:spPr/>
        <p:txBody>
          <a:bodyPr/>
          <a:lstStyle/>
          <a:p>
            <a:fld id="{8DFA9428-C1BB-4331-8CC0-CEA2745D8075}" type="datetimeFigureOut">
              <a:rPr lang="en-ZA" smtClean="0"/>
              <a:t>2021/10/04</a:t>
            </a:fld>
            <a:endParaRPr lang="en-ZA" dirty="0"/>
          </a:p>
        </p:txBody>
      </p:sp>
      <p:sp>
        <p:nvSpPr>
          <p:cNvPr id="5" name="Footer Placeholder 4">
            <a:extLst>
              <a:ext uri="{FF2B5EF4-FFF2-40B4-BE49-F238E27FC236}">
                <a16:creationId xmlns:a16="http://schemas.microsoft.com/office/drawing/2014/main" id="{5B0CC331-897E-402A-BDD3-77A665B8126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7C861827-15CA-411F-ACE8-635016EE044F}"/>
              </a:ext>
            </a:extLst>
          </p:cNvPr>
          <p:cNvSpPr>
            <a:spLocks noGrp="1"/>
          </p:cNvSpPr>
          <p:nvPr>
            <p:ph type="sldNum" sz="quarter" idx="12"/>
          </p:nvPr>
        </p:nvSpPr>
        <p:spPr/>
        <p:txBody>
          <a:bodyPr/>
          <a:lstStyle/>
          <a:p>
            <a:fld id="{E722816D-7E66-4677-B3FA-F34E9C067B24}" type="slidenum">
              <a:rPr lang="en-ZA" smtClean="0"/>
              <a:t>‹#›</a:t>
            </a:fld>
            <a:endParaRPr lang="en-ZA" dirty="0"/>
          </a:p>
        </p:txBody>
      </p:sp>
    </p:spTree>
    <p:extLst>
      <p:ext uri="{BB962C8B-B14F-4D97-AF65-F5344CB8AC3E}">
        <p14:creationId xmlns:p14="http://schemas.microsoft.com/office/powerpoint/2010/main" val="397040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6A7AE-BA8F-4836-8795-5890B3509741}"/>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3146139-9B16-47F2-9DBB-CA08F336F6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401B403-BAB1-4822-B302-446CE160FBE9}"/>
              </a:ext>
            </a:extLst>
          </p:cNvPr>
          <p:cNvSpPr>
            <a:spLocks noGrp="1"/>
          </p:cNvSpPr>
          <p:nvPr>
            <p:ph type="dt" sz="half" idx="10"/>
          </p:nvPr>
        </p:nvSpPr>
        <p:spPr/>
        <p:txBody>
          <a:bodyPr/>
          <a:lstStyle/>
          <a:p>
            <a:fld id="{8DFA9428-C1BB-4331-8CC0-CEA2745D8075}" type="datetimeFigureOut">
              <a:rPr lang="en-ZA" smtClean="0"/>
              <a:t>2021/10/04</a:t>
            </a:fld>
            <a:endParaRPr lang="en-ZA" dirty="0"/>
          </a:p>
        </p:txBody>
      </p:sp>
      <p:sp>
        <p:nvSpPr>
          <p:cNvPr id="5" name="Footer Placeholder 4">
            <a:extLst>
              <a:ext uri="{FF2B5EF4-FFF2-40B4-BE49-F238E27FC236}">
                <a16:creationId xmlns:a16="http://schemas.microsoft.com/office/drawing/2014/main" id="{A20B6656-8713-4104-B537-7A91AF8EB388}"/>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660B18A8-9360-4647-8646-305A2BEBE241}"/>
              </a:ext>
            </a:extLst>
          </p:cNvPr>
          <p:cNvSpPr>
            <a:spLocks noGrp="1"/>
          </p:cNvSpPr>
          <p:nvPr>
            <p:ph type="sldNum" sz="quarter" idx="12"/>
          </p:nvPr>
        </p:nvSpPr>
        <p:spPr/>
        <p:txBody>
          <a:bodyPr/>
          <a:lstStyle/>
          <a:p>
            <a:fld id="{E722816D-7E66-4677-B3FA-F34E9C067B24}" type="slidenum">
              <a:rPr lang="en-ZA" smtClean="0"/>
              <a:t>‹#›</a:t>
            </a:fld>
            <a:endParaRPr lang="en-ZA" dirty="0"/>
          </a:p>
        </p:txBody>
      </p:sp>
    </p:spTree>
    <p:extLst>
      <p:ext uri="{BB962C8B-B14F-4D97-AF65-F5344CB8AC3E}">
        <p14:creationId xmlns:p14="http://schemas.microsoft.com/office/powerpoint/2010/main" val="214900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EE4BB-BA9E-4436-A0E7-1908D879B6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DE9F469-7074-4630-8FE9-57F0DBBC37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2BC708F-9E0C-4A35-BA08-6D8A6F95BD68}"/>
              </a:ext>
            </a:extLst>
          </p:cNvPr>
          <p:cNvSpPr>
            <a:spLocks noGrp="1"/>
          </p:cNvSpPr>
          <p:nvPr>
            <p:ph type="dt" sz="half" idx="10"/>
          </p:nvPr>
        </p:nvSpPr>
        <p:spPr/>
        <p:txBody>
          <a:bodyPr/>
          <a:lstStyle/>
          <a:p>
            <a:fld id="{8DFA9428-C1BB-4331-8CC0-CEA2745D8075}" type="datetimeFigureOut">
              <a:rPr lang="en-ZA" smtClean="0"/>
              <a:t>2021/10/04</a:t>
            </a:fld>
            <a:endParaRPr lang="en-ZA" dirty="0"/>
          </a:p>
        </p:txBody>
      </p:sp>
      <p:sp>
        <p:nvSpPr>
          <p:cNvPr id="5" name="Footer Placeholder 4">
            <a:extLst>
              <a:ext uri="{FF2B5EF4-FFF2-40B4-BE49-F238E27FC236}">
                <a16:creationId xmlns:a16="http://schemas.microsoft.com/office/drawing/2014/main" id="{B2728214-41A2-488D-8019-C9A716A0C983}"/>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8CCEFF15-7210-45B5-9E5B-358A9EBFD898}"/>
              </a:ext>
            </a:extLst>
          </p:cNvPr>
          <p:cNvSpPr>
            <a:spLocks noGrp="1"/>
          </p:cNvSpPr>
          <p:nvPr>
            <p:ph type="sldNum" sz="quarter" idx="12"/>
          </p:nvPr>
        </p:nvSpPr>
        <p:spPr/>
        <p:txBody>
          <a:bodyPr/>
          <a:lstStyle/>
          <a:p>
            <a:fld id="{E722816D-7E66-4677-B3FA-F34E9C067B24}" type="slidenum">
              <a:rPr lang="en-ZA" smtClean="0"/>
              <a:t>‹#›</a:t>
            </a:fld>
            <a:endParaRPr lang="en-ZA" dirty="0"/>
          </a:p>
        </p:txBody>
      </p:sp>
    </p:spTree>
    <p:extLst>
      <p:ext uri="{BB962C8B-B14F-4D97-AF65-F5344CB8AC3E}">
        <p14:creationId xmlns:p14="http://schemas.microsoft.com/office/powerpoint/2010/main" val="122439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F08B3-0BE8-4CB3-9ABD-79C4156ED0C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2B5C8E8-6EF9-4E21-B6E3-2875354392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6A2D0FD-745F-49AF-9DB5-E71BA3EABA10}"/>
              </a:ext>
            </a:extLst>
          </p:cNvPr>
          <p:cNvSpPr>
            <a:spLocks noGrp="1"/>
          </p:cNvSpPr>
          <p:nvPr>
            <p:ph type="dt" sz="half" idx="10"/>
          </p:nvPr>
        </p:nvSpPr>
        <p:spPr/>
        <p:txBody>
          <a:bodyPr/>
          <a:lstStyle/>
          <a:p>
            <a:fld id="{8DFA9428-C1BB-4331-8CC0-CEA2745D8075}" type="datetimeFigureOut">
              <a:rPr lang="en-ZA" smtClean="0"/>
              <a:t>2021/10/04</a:t>
            </a:fld>
            <a:endParaRPr lang="en-ZA" dirty="0"/>
          </a:p>
        </p:txBody>
      </p:sp>
      <p:sp>
        <p:nvSpPr>
          <p:cNvPr id="5" name="Footer Placeholder 4">
            <a:extLst>
              <a:ext uri="{FF2B5EF4-FFF2-40B4-BE49-F238E27FC236}">
                <a16:creationId xmlns:a16="http://schemas.microsoft.com/office/drawing/2014/main" id="{4993822C-18AF-41DE-8342-485DA34DE2E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38B915BF-577B-47CC-AB27-254C4A7D9D01}"/>
              </a:ext>
            </a:extLst>
          </p:cNvPr>
          <p:cNvSpPr>
            <a:spLocks noGrp="1"/>
          </p:cNvSpPr>
          <p:nvPr>
            <p:ph type="sldNum" sz="quarter" idx="12"/>
          </p:nvPr>
        </p:nvSpPr>
        <p:spPr/>
        <p:txBody>
          <a:bodyPr/>
          <a:lstStyle/>
          <a:p>
            <a:fld id="{E722816D-7E66-4677-B3FA-F34E9C067B24}" type="slidenum">
              <a:rPr lang="en-ZA" smtClean="0"/>
              <a:t>‹#›</a:t>
            </a:fld>
            <a:endParaRPr lang="en-ZA" dirty="0"/>
          </a:p>
        </p:txBody>
      </p:sp>
    </p:spTree>
    <p:extLst>
      <p:ext uri="{BB962C8B-B14F-4D97-AF65-F5344CB8AC3E}">
        <p14:creationId xmlns:p14="http://schemas.microsoft.com/office/powerpoint/2010/main" val="258551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67D98-76FC-4AE2-A89A-D027569A1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0F354BB-ED70-4E72-9A1A-370653C99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643C72-79C1-4337-B7DB-C6790B6A7E92}"/>
              </a:ext>
            </a:extLst>
          </p:cNvPr>
          <p:cNvSpPr>
            <a:spLocks noGrp="1"/>
          </p:cNvSpPr>
          <p:nvPr>
            <p:ph type="dt" sz="half" idx="10"/>
          </p:nvPr>
        </p:nvSpPr>
        <p:spPr/>
        <p:txBody>
          <a:bodyPr/>
          <a:lstStyle/>
          <a:p>
            <a:fld id="{8DFA9428-C1BB-4331-8CC0-CEA2745D8075}" type="datetimeFigureOut">
              <a:rPr lang="en-ZA" smtClean="0"/>
              <a:t>2021/10/04</a:t>
            </a:fld>
            <a:endParaRPr lang="en-ZA" dirty="0"/>
          </a:p>
        </p:txBody>
      </p:sp>
      <p:sp>
        <p:nvSpPr>
          <p:cNvPr id="5" name="Footer Placeholder 4">
            <a:extLst>
              <a:ext uri="{FF2B5EF4-FFF2-40B4-BE49-F238E27FC236}">
                <a16:creationId xmlns:a16="http://schemas.microsoft.com/office/drawing/2014/main" id="{641DF902-32CD-47E4-87AB-E0B00BADD0C7}"/>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1BC04875-EFD4-40FA-8045-A85DC9AD57A9}"/>
              </a:ext>
            </a:extLst>
          </p:cNvPr>
          <p:cNvSpPr>
            <a:spLocks noGrp="1"/>
          </p:cNvSpPr>
          <p:nvPr>
            <p:ph type="sldNum" sz="quarter" idx="12"/>
          </p:nvPr>
        </p:nvSpPr>
        <p:spPr/>
        <p:txBody>
          <a:bodyPr/>
          <a:lstStyle/>
          <a:p>
            <a:fld id="{E722816D-7E66-4677-B3FA-F34E9C067B24}" type="slidenum">
              <a:rPr lang="en-ZA" smtClean="0"/>
              <a:t>‹#›</a:t>
            </a:fld>
            <a:endParaRPr lang="en-ZA" dirty="0"/>
          </a:p>
        </p:txBody>
      </p:sp>
    </p:spTree>
    <p:extLst>
      <p:ext uri="{BB962C8B-B14F-4D97-AF65-F5344CB8AC3E}">
        <p14:creationId xmlns:p14="http://schemas.microsoft.com/office/powerpoint/2010/main" val="123905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B691-DF69-484A-8361-5BB1DD6CD2A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319B4A0-4375-40A4-AD08-DB98D7B9BA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87A4E2C-2E77-4870-95CE-E697BC1974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A3A8CAE-BB95-40FC-945A-570987D8B58F}"/>
              </a:ext>
            </a:extLst>
          </p:cNvPr>
          <p:cNvSpPr>
            <a:spLocks noGrp="1"/>
          </p:cNvSpPr>
          <p:nvPr>
            <p:ph type="dt" sz="half" idx="10"/>
          </p:nvPr>
        </p:nvSpPr>
        <p:spPr/>
        <p:txBody>
          <a:bodyPr/>
          <a:lstStyle/>
          <a:p>
            <a:fld id="{8DFA9428-C1BB-4331-8CC0-CEA2745D8075}" type="datetimeFigureOut">
              <a:rPr lang="en-ZA" smtClean="0"/>
              <a:t>2021/10/04</a:t>
            </a:fld>
            <a:endParaRPr lang="en-ZA" dirty="0"/>
          </a:p>
        </p:txBody>
      </p:sp>
      <p:sp>
        <p:nvSpPr>
          <p:cNvPr id="6" name="Footer Placeholder 5">
            <a:extLst>
              <a:ext uri="{FF2B5EF4-FFF2-40B4-BE49-F238E27FC236}">
                <a16:creationId xmlns:a16="http://schemas.microsoft.com/office/drawing/2014/main" id="{439FBFE6-C490-4B85-BA50-07F8494A891C}"/>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D2CB29C2-8DB9-462F-9A59-C249200A643B}"/>
              </a:ext>
            </a:extLst>
          </p:cNvPr>
          <p:cNvSpPr>
            <a:spLocks noGrp="1"/>
          </p:cNvSpPr>
          <p:nvPr>
            <p:ph type="sldNum" sz="quarter" idx="12"/>
          </p:nvPr>
        </p:nvSpPr>
        <p:spPr/>
        <p:txBody>
          <a:bodyPr/>
          <a:lstStyle/>
          <a:p>
            <a:fld id="{E722816D-7E66-4677-B3FA-F34E9C067B24}" type="slidenum">
              <a:rPr lang="en-ZA" smtClean="0"/>
              <a:t>‹#›</a:t>
            </a:fld>
            <a:endParaRPr lang="en-ZA" dirty="0"/>
          </a:p>
        </p:txBody>
      </p:sp>
    </p:spTree>
    <p:extLst>
      <p:ext uri="{BB962C8B-B14F-4D97-AF65-F5344CB8AC3E}">
        <p14:creationId xmlns:p14="http://schemas.microsoft.com/office/powerpoint/2010/main" val="103517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71E8-0820-4CAD-835A-BD894A35D17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751BECB8-A3A8-45F3-9BDD-5844D35CB7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4A150F-E720-4F95-8D57-CEA2705CA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36CC2BCB-A38C-4C4A-8D7B-212D80B8CD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5124BD-6A74-4A16-9ED9-39196007F0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98C5FDE-892C-48E6-8C8C-94757C8F4E21}"/>
              </a:ext>
            </a:extLst>
          </p:cNvPr>
          <p:cNvSpPr>
            <a:spLocks noGrp="1"/>
          </p:cNvSpPr>
          <p:nvPr>
            <p:ph type="dt" sz="half" idx="10"/>
          </p:nvPr>
        </p:nvSpPr>
        <p:spPr/>
        <p:txBody>
          <a:bodyPr/>
          <a:lstStyle/>
          <a:p>
            <a:fld id="{8DFA9428-C1BB-4331-8CC0-CEA2745D8075}" type="datetimeFigureOut">
              <a:rPr lang="en-ZA" smtClean="0"/>
              <a:t>2021/10/04</a:t>
            </a:fld>
            <a:endParaRPr lang="en-ZA" dirty="0"/>
          </a:p>
        </p:txBody>
      </p:sp>
      <p:sp>
        <p:nvSpPr>
          <p:cNvPr id="8" name="Footer Placeholder 7">
            <a:extLst>
              <a:ext uri="{FF2B5EF4-FFF2-40B4-BE49-F238E27FC236}">
                <a16:creationId xmlns:a16="http://schemas.microsoft.com/office/drawing/2014/main" id="{E3AA4EDE-61AF-4A31-A3E6-024384D224F1}"/>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id="{152420C3-B909-431B-8D29-B4F1251309DD}"/>
              </a:ext>
            </a:extLst>
          </p:cNvPr>
          <p:cNvSpPr>
            <a:spLocks noGrp="1"/>
          </p:cNvSpPr>
          <p:nvPr>
            <p:ph type="sldNum" sz="quarter" idx="12"/>
          </p:nvPr>
        </p:nvSpPr>
        <p:spPr/>
        <p:txBody>
          <a:bodyPr/>
          <a:lstStyle/>
          <a:p>
            <a:fld id="{E722816D-7E66-4677-B3FA-F34E9C067B24}" type="slidenum">
              <a:rPr lang="en-ZA" smtClean="0"/>
              <a:t>‹#›</a:t>
            </a:fld>
            <a:endParaRPr lang="en-ZA" dirty="0"/>
          </a:p>
        </p:txBody>
      </p:sp>
    </p:spTree>
    <p:extLst>
      <p:ext uri="{BB962C8B-B14F-4D97-AF65-F5344CB8AC3E}">
        <p14:creationId xmlns:p14="http://schemas.microsoft.com/office/powerpoint/2010/main" val="99600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A0CA-7C64-4CA3-8A6A-1BBFD9E11E9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5463A66B-AE01-483C-9F94-CDFA7405DC0B}"/>
              </a:ext>
            </a:extLst>
          </p:cNvPr>
          <p:cNvSpPr>
            <a:spLocks noGrp="1"/>
          </p:cNvSpPr>
          <p:nvPr>
            <p:ph type="dt" sz="half" idx="10"/>
          </p:nvPr>
        </p:nvSpPr>
        <p:spPr/>
        <p:txBody>
          <a:bodyPr/>
          <a:lstStyle/>
          <a:p>
            <a:fld id="{8DFA9428-C1BB-4331-8CC0-CEA2745D8075}" type="datetimeFigureOut">
              <a:rPr lang="en-ZA" smtClean="0"/>
              <a:t>2021/10/04</a:t>
            </a:fld>
            <a:endParaRPr lang="en-ZA" dirty="0"/>
          </a:p>
        </p:txBody>
      </p:sp>
      <p:sp>
        <p:nvSpPr>
          <p:cNvPr id="4" name="Footer Placeholder 3">
            <a:extLst>
              <a:ext uri="{FF2B5EF4-FFF2-40B4-BE49-F238E27FC236}">
                <a16:creationId xmlns:a16="http://schemas.microsoft.com/office/drawing/2014/main" id="{31C2E294-A995-47DD-98CA-2D5C972CBF67}"/>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4498F8A8-0868-4EA1-94D6-6262B3958CBA}"/>
              </a:ext>
            </a:extLst>
          </p:cNvPr>
          <p:cNvSpPr>
            <a:spLocks noGrp="1"/>
          </p:cNvSpPr>
          <p:nvPr>
            <p:ph type="sldNum" sz="quarter" idx="12"/>
          </p:nvPr>
        </p:nvSpPr>
        <p:spPr/>
        <p:txBody>
          <a:bodyPr/>
          <a:lstStyle/>
          <a:p>
            <a:fld id="{E722816D-7E66-4677-B3FA-F34E9C067B24}" type="slidenum">
              <a:rPr lang="en-ZA" smtClean="0"/>
              <a:t>‹#›</a:t>
            </a:fld>
            <a:endParaRPr lang="en-ZA" dirty="0"/>
          </a:p>
        </p:txBody>
      </p:sp>
    </p:spTree>
    <p:extLst>
      <p:ext uri="{BB962C8B-B14F-4D97-AF65-F5344CB8AC3E}">
        <p14:creationId xmlns:p14="http://schemas.microsoft.com/office/powerpoint/2010/main" val="406806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F3A390-202F-4F87-AA83-A1C0928C25AA}"/>
              </a:ext>
            </a:extLst>
          </p:cNvPr>
          <p:cNvSpPr>
            <a:spLocks noGrp="1"/>
          </p:cNvSpPr>
          <p:nvPr>
            <p:ph type="dt" sz="half" idx="10"/>
          </p:nvPr>
        </p:nvSpPr>
        <p:spPr/>
        <p:txBody>
          <a:bodyPr/>
          <a:lstStyle/>
          <a:p>
            <a:fld id="{8DFA9428-C1BB-4331-8CC0-CEA2745D8075}" type="datetimeFigureOut">
              <a:rPr lang="en-ZA" smtClean="0"/>
              <a:t>2021/10/04</a:t>
            </a:fld>
            <a:endParaRPr lang="en-ZA" dirty="0"/>
          </a:p>
        </p:txBody>
      </p:sp>
      <p:sp>
        <p:nvSpPr>
          <p:cNvPr id="3" name="Footer Placeholder 2">
            <a:extLst>
              <a:ext uri="{FF2B5EF4-FFF2-40B4-BE49-F238E27FC236}">
                <a16:creationId xmlns:a16="http://schemas.microsoft.com/office/drawing/2014/main" id="{7E7918CF-D8A2-4466-A6D1-851CAC410D65}"/>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id="{2F38F038-CEBB-4300-88DD-41E73DA3E2D6}"/>
              </a:ext>
            </a:extLst>
          </p:cNvPr>
          <p:cNvSpPr>
            <a:spLocks noGrp="1"/>
          </p:cNvSpPr>
          <p:nvPr>
            <p:ph type="sldNum" sz="quarter" idx="12"/>
          </p:nvPr>
        </p:nvSpPr>
        <p:spPr/>
        <p:txBody>
          <a:bodyPr/>
          <a:lstStyle/>
          <a:p>
            <a:fld id="{E722816D-7E66-4677-B3FA-F34E9C067B24}" type="slidenum">
              <a:rPr lang="en-ZA" smtClean="0"/>
              <a:t>‹#›</a:t>
            </a:fld>
            <a:endParaRPr lang="en-ZA" dirty="0"/>
          </a:p>
        </p:txBody>
      </p:sp>
    </p:spTree>
    <p:extLst>
      <p:ext uri="{BB962C8B-B14F-4D97-AF65-F5344CB8AC3E}">
        <p14:creationId xmlns:p14="http://schemas.microsoft.com/office/powerpoint/2010/main" val="205800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0790-1CA0-4384-9B95-793E4D7C5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B90DA16-B3BE-4F4F-9BFB-3E27CCBA5C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D7A80E9-1E6C-4403-9EEA-CD9F6B7A86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B9C0A-5AD5-45DA-8ED4-AF28333D8103}"/>
              </a:ext>
            </a:extLst>
          </p:cNvPr>
          <p:cNvSpPr>
            <a:spLocks noGrp="1"/>
          </p:cNvSpPr>
          <p:nvPr>
            <p:ph type="dt" sz="half" idx="10"/>
          </p:nvPr>
        </p:nvSpPr>
        <p:spPr/>
        <p:txBody>
          <a:bodyPr/>
          <a:lstStyle/>
          <a:p>
            <a:fld id="{8DFA9428-C1BB-4331-8CC0-CEA2745D8075}" type="datetimeFigureOut">
              <a:rPr lang="en-ZA" smtClean="0"/>
              <a:t>2021/10/04</a:t>
            </a:fld>
            <a:endParaRPr lang="en-ZA" dirty="0"/>
          </a:p>
        </p:txBody>
      </p:sp>
      <p:sp>
        <p:nvSpPr>
          <p:cNvPr id="6" name="Footer Placeholder 5">
            <a:extLst>
              <a:ext uri="{FF2B5EF4-FFF2-40B4-BE49-F238E27FC236}">
                <a16:creationId xmlns:a16="http://schemas.microsoft.com/office/drawing/2014/main" id="{62BED8A1-979D-43A2-919A-441492815A4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C171115D-5E7A-400A-8F2C-9649A0674533}"/>
              </a:ext>
            </a:extLst>
          </p:cNvPr>
          <p:cNvSpPr>
            <a:spLocks noGrp="1"/>
          </p:cNvSpPr>
          <p:nvPr>
            <p:ph type="sldNum" sz="quarter" idx="12"/>
          </p:nvPr>
        </p:nvSpPr>
        <p:spPr/>
        <p:txBody>
          <a:bodyPr/>
          <a:lstStyle/>
          <a:p>
            <a:fld id="{E722816D-7E66-4677-B3FA-F34E9C067B24}" type="slidenum">
              <a:rPr lang="en-ZA" smtClean="0"/>
              <a:t>‹#›</a:t>
            </a:fld>
            <a:endParaRPr lang="en-ZA" dirty="0"/>
          </a:p>
        </p:txBody>
      </p:sp>
    </p:spTree>
    <p:extLst>
      <p:ext uri="{BB962C8B-B14F-4D97-AF65-F5344CB8AC3E}">
        <p14:creationId xmlns:p14="http://schemas.microsoft.com/office/powerpoint/2010/main" val="3964214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8A44B-3A2B-42A0-BD02-395F59DF1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EEE4BAB-FB49-4F0C-AB4A-1D3632395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FC1510E4-6E9B-4348-BE9C-7BB6464DF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D4D413-E8D4-4AFF-A8FE-4A9B4F7C145E}"/>
              </a:ext>
            </a:extLst>
          </p:cNvPr>
          <p:cNvSpPr>
            <a:spLocks noGrp="1"/>
          </p:cNvSpPr>
          <p:nvPr>
            <p:ph type="dt" sz="half" idx="10"/>
          </p:nvPr>
        </p:nvSpPr>
        <p:spPr/>
        <p:txBody>
          <a:bodyPr/>
          <a:lstStyle/>
          <a:p>
            <a:fld id="{8DFA9428-C1BB-4331-8CC0-CEA2745D8075}" type="datetimeFigureOut">
              <a:rPr lang="en-ZA" smtClean="0"/>
              <a:t>2021/10/04</a:t>
            </a:fld>
            <a:endParaRPr lang="en-ZA" dirty="0"/>
          </a:p>
        </p:txBody>
      </p:sp>
      <p:sp>
        <p:nvSpPr>
          <p:cNvPr id="6" name="Footer Placeholder 5">
            <a:extLst>
              <a:ext uri="{FF2B5EF4-FFF2-40B4-BE49-F238E27FC236}">
                <a16:creationId xmlns:a16="http://schemas.microsoft.com/office/drawing/2014/main" id="{5714D011-D8CD-4BF3-8CD2-AA4E14AAF015}"/>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id="{EDD2FE7E-1400-4A8C-A336-267B391FCF7F}"/>
              </a:ext>
            </a:extLst>
          </p:cNvPr>
          <p:cNvSpPr>
            <a:spLocks noGrp="1"/>
          </p:cNvSpPr>
          <p:nvPr>
            <p:ph type="sldNum" sz="quarter" idx="12"/>
          </p:nvPr>
        </p:nvSpPr>
        <p:spPr/>
        <p:txBody>
          <a:bodyPr/>
          <a:lstStyle/>
          <a:p>
            <a:fld id="{E722816D-7E66-4677-B3FA-F34E9C067B24}" type="slidenum">
              <a:rPr lang="en-ZA" smtClean="0"/>
              <a:t>‹#›</a:t>
            </a:fld>
            <a:endParaRPr lang="en-ZA" dirty="0"/>
          </a:p>
        </p:txBody>
      </p:sp>
    </p:spTree>
    <p:extLst>
      <p:ext uri="{BB962C8B-B14F-4D97-AF65-F5344CB8AC3E}">
        <p14:creationId xmlns:p14="http://schemas.microsoft.com/office/powerpoint/2010/main" val="198831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FEFC68-B629-4159-926D-09D59FFDAB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DCC6D65-DC16-4B2B-952A-62982E9576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8CE6B76-D273-4E4D-94B1-36C9630FE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FA9428-C1BB-4331-8CC0-CEA2745D8075}" type="datetimeFigureOut">
              <a:rPr lang="en-ZA" smtClean="0"/>
              <a:t>2021/10/04</a:t>
            </a:fld>
            <a:endParaRPr lang="en-ZA" dirty="0"/>
          </a:p>
        </p:txBody>
      </p:sp>
      <p:sp>
        <p:nvSpPr>
          <p:cNvPr id="5" name="Footer Placeholder 4">
            <a:extLst>
              <a:ext uri="{FF2B5EF4-FFF2-40B4-BE49-F238E27FC236}">
                <a16:creationId xmlns:a16="http://schemas.microsoft.com/office/drawing/2014/main" id="{01CB1A9F-F7D9-4BFC-B54F-DEC2BB8F23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DD03A190-0A99-48C7-BA86-F0BA91A71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2816D-7E66-4677-B3FA-F34E9C067B24}" type="slidenum">
              <a:rPr lang="en-ZA" smtClean="0"/>
              <a:t>‹#›</a:t>
            </a:fld>
            <a:endParaRPr lang="en-ZA" dirty="0"/>
          </a:p>
        </p:txBody>
      </p:sp>
    </p:spTree>
    <p:extLst>
      <p:ext uri="{BB962C8B-B14F-4D97-AF65-F5344CB8AC3E}">
        <p14:creationId xmlns:p14="http://schemas.microsoft.com/office/powerpoint/2010/main" val="3130378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splash.com/@lauraflint?utm_source=unsplash&amp;utm_medium=referral&amp;utm_content=creditCopyText"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unsplash.com/s/photos/fynbos?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californon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timmossholder"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unsplash.com/@timmossholder" TargetMode="External"/><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skalecki"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nsplash.com/@lauraflint?utm_source=unsplash&amp;utm_medium=referral&amp;utm_content=creditCopyText" TargetMode="External"/><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unsplash.com/s/photos/fynbos?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with low confidence">
            <a:extLst>
              <a:ext uri="{FF2B5EF4-FFF2-40B4-BE49-F238E27FC236}">
                <a16:creationId xmlns:a16="http://schemas.microsoft.com/office/drawing/2014/main" id="{609CF6D1-2B1E-431F-8219-128AC88CD4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5186" y="-1"/>
            <a:ext cx="12317186" cy="6858001"/>
          </a:xfrm>
          <a:prstGeom prst="rect">
            <a:avLst/>
          </a:prstGeom>
        </p:spPr>
      </p:pic>
      <p:sp>
        <p:nvSpPr>
          <p:cNvPr id="5" name="TextBox 4">
            <a:extLst>
              <a:ext uri="{FF2B5EF4-FFF2-40B4-BE49-F238E27FC236}">
                <a16:creationId xmlns:a16="http://schemas.microsoft.com/office/drawing/2014/main" id="{6B1CD693-36AD-4031-A2F7-00911DA81CA2}"/>
              </a:ext>
            </a:extLst>
          </p:cNvPr>
          <p:cNvSpPr txBox="1"/>
          <p:nvPr/>
        </p:nvSpPr>
        <p:spPr>
          <a:xfrm>
            <a:off x="8663214" y="111125"/>
            <a:ext cx="6155870" cy="369332"/>
          </a:xfrm>
          <a:prstGeom prst="rect">
            <a:avLst/>
          </a:prstGeom>
          <a:noFill/>
        </p:spPr>
        <p:txBody>
          <a:bodyPr wrap="square">
            <a:spAutoFit/>
          </a:bodyPr>
          <a:lstStyle/>
          <a:p>
            <a:r>
              <a:rPr lang="en-GB" dirty="0">
                <a:solidFill>
                  <a:schemeClr val="bg1"/>
                </a:solidFill>
              </a:rPr>
              <a:t>Photo by </a:t>
            </a:r>
            <a:r>
              <a:rPr lang="en-GB" dirty="0">
                <a:solidFill>
                  <a:schemeClr val="bg1"/>
                </a:solidFill>
                <a:hlinkClick r:id="rId3">
                  <a:extLst>
                    <a:ext uri="{A12FA001-AC4F-418D-AE19-62706E023703}">
                      <ahyp:hlinkClr xmlns:ahyp="http://schemas.microsoft.com/office/drawing/2018/hyperlinkcolor" val="tx"/>
                    </a:ext>
                  </a:extLst>
                </a:hlinkClick>
              </a:rPr>
              <a:t>Laura Flint</a:t>
            </a:r>
            <a:r>
              <a:rPr lang="en-GB" dirty="0">
                <a:solidFill>
                  <a:schemeClr val="bg1"/>
                </a:solidFill>
              </a:rPr>
              <a:t> on </a:t>
            </a:r>
            <a:r>
              <a:rPr lang="en-GB" dirty="0">
                <a:solidFill>
                  <a:schemeClr val="bg1"/>
                </a:solidFill>
                <a:hlinkClick r:id="rId4">
                  <a:extLst>
                    <a:ext uri="{A12FA001-AC4F-418D-AE19-62706E023703}">
                      <ahyp:hlinkClr xmlns:ahyp="http://schemas.microsoft.com/office/drawing/2018/hyperlinkcolor" val="tx"/>
                    </a:ext>
                  </a:extLst>
                </a:hlinkClick>
              </a:rPr>
              <a:t>Unsplash</a:t>
            </a:r>
            <a:r>
              <a:rPr lang="en-GB" dirty="0">
                <a:solidFill>
                  <a:schemeClr val="bg1"/>
                </a:solidFill>
              </a:rPr>
              <a:t> </a:t>
            </a:r>
            <a:endParaRPr lang="en-ZA" dirty="0">
              <a:solidFill>
                <a:schemeClr val="bg1"/>
              </a:solidFill>
            </a:endParaRPr>
          </a:p>
        </p:txBody>
      </p:sp>
      <p:sp>
        <p:nvSpPr>
          <p:cNvPr id="6" name="TextBox 5">
            <a:extLst>
              <a:ext uri="{FF2B5EF4-FFF2-40B4-BE49-F238E27FC236}">
                <a16:creationId xmlns:a16="http://schemas.microsoft.com/office/drawing/2014/main" id="{C8F08845-6BC1-4B6E-BB32-1D5D38740DCD}"/>
              </a:ext>
            </a:extLst>
          </p:cNvPr>
          <p:cNvSpPr txBox="1"/>
          <p:nvPr/>
        </p:nvSpPr>
        <p:spPr>
          <a:xfrm>
            <a:off x="-125187" y="5993981"/>
            <a:ext cx="12317187" cy="894797"/>
          </a:xfrm>
          <a:prstGeom prst="rect">
            <a:avLst/>
          </a:prstGeom>
          <a:solidFill>
            <a:schemeClr val="accent6">
              <a:lumMod val="75000"/>
              <a:alpha val="61000"/>
            </a:schemeClr>
          </a:solidFill>
        </p:spPr>
        <p:txBody>
          <a:bodyPr wrap="square" rtlCol="0">
            <a:spAutoFit/>
          </a:bodyPr>
          <a:lstStyle/>
          <a:p>
            <a:pPr marL="361950">
              <a:lnSpc>
                <a:spcPct val="150000"/>
              </a:lnSpc>
            </a:pPr>
            <a:endParaRPr lang="en-ZA" sz="700" b="1" i="0" dirty="0">
              <a:solidFill>
                <a:schemeClr val="bg1"/>
              </a:solidFill>
              <a:effectLst/>
              <a:latin typeface="arial" panose="020B0604020202020204" pitchFamily="34" charset="0"/>
            </a:endParaRPr>
          </a:p>
          <a:p>
            <a:pPr marL="361950">
              <a:lnSpc>
                <a:spcPct val="150000"/>
              </a:lnSpc>
            </a:pPr>
            <a:r>
              <a:rPr lang="en-ZA" b="1" i="0" dirty="0">
                <a:solidFill>
                  <a:schemeClr val="bg1"/>
                </a:solidFill>
                <a:effectLst/>
                <a:latin typeface="arial" panose="020B0604020202020204" pitchFamily="34" charset="0"/>
              </a:rPr>
              <a:t>Protea</a:t>
            </a:r>
            <a:r>
              <a:rPr lang="en-ZA" b="1" i="1" dirty="0">
                <a:solidFill>
                  <a:schemeClr val="bg1"/>
                </a:solidFill>
                <a:latin typeface="arial" panose="020B0604020202020204" pitchFamily="34" charset="0"/>
              </a:rPr>
              <a:t> –</a:t>
            </a:r>
            <a:r>
              <a:rPr lang="en-ZA" b="1" i="0" dirty="0">
                <a:solidFill>
                  <a:schemeClr val="bg1"/>
                </a:solidFill>
                <a:effectLst/>
                <a:latin typeface="arial" panose="020B0604020202020204" pitchFamily="34" charset="0"/>
              </a:rPr>
              <a:t>  type of Fynbos - Cape Floral Kingdom – 8000+ Species. </a:t>
            </a:r>
            <a:r>
              <a:rPr lang="en-ZA" sz="1400" b="1" i="1" dirty="0">
                <a:solidFill>
                  <a:schemeClr val="bg1"/>
                </a:solidFill>
                <a:effectLst/>
                <a:latin typeface="arial" panose="020B0604020202020204" pitchFamily="34" charset="0"/>
              </a:rPr>
              <a:t>(Fynbos</a:t>
            </a:r>
            <a:r>
              <a:rPr lang="en-ZA" sz="1400" b="1" i="1" dirty="0">
                <a:solidFill>
                  <a:schemeClr val="bg1"/>
                </a:solidFill>
                <a:latin typeface="arial" panose="020B0604020202020204" pitchFamily="34" charset="0"/>
              </a:rPr>
              <a:t> – pronounced Feign-Boss)</a:t>
            </a:r>
          </a:p>
          <a:p>
            <a:pPr marL="361950">
              <a:lnSpc>
                <a:spcPct val="150000"/>
              </a:lnSpc>
            </a:pPr>
            <a:endParaRPr lang="en-GB" sz="1000" b="1" i="1" dirty="0">
              <a:solidFill>
                <a:schemeClr val="bg1"/>
              </a:solidFill>
              <a:effectLst/>
              <a:latin typeface="arial" panose="020B0604020202020204" pitchFamily="34" charset="0"/>
            </a:endParaRPr>
          </a:p>
        </p:txBody>
      </p:sp>
      <p:sp>
        <p:nvSpPr>
          <p:cNvPr id="7" name="TextBox 6">
            <a:extLst>
              <a:ext uri="{FF2B5EF4-FFF2-40B4-BE49-F238E27FC236}">
                <a16:creationId xmlns:a16="http://schemas.microsoft.com/office/drawing/2014/main" id="{1F43A910-3A14-45EF-B9FF-16412934DE7F}"/>
              </a:ext>
            </a:extLst>
          </p:cNvPr>
          <p:cNvSpPr txBox="1"/>
          <p:nvPr/>
        </p:nvSpPr>
        <p:spPr>
          <a:xfrm>
            <a:off x="-125186" y="-1"/>
            <a:ext cx="4885871" cy="1569660"/>
          </a:xfrm>
          <a:prstGeom prst="rect">
            <a:avLst/>
          </a:prstGeom>
          <a:solidFill>
            <a:srgbClr val="906E84">
              <a:alpha val="61000"/>
            </a:srgbClr>
          </a:solidFill>
        </p:spPr>
        <p:txBody>
          <a:bodyPr wrap="square" rtlCol="0">
            <a:spAutoFit/>
          </a:bodyPr>
          <a:lstStyle/>
          <a:p>
            <a:pPr marL="265113"/>
            <a:r>
              <a:rPr lang="en-GB" sz="3200" b="1" i="0" dirty="0">
                <a:solidFill>
                  <a:schemeClr val="bg1"/>
                </a:solidFill>
                <a:effectLst/>
                <a:latin typeface="arial" panose="020B0604020202020204" pitchFamily="34" charset="0"/>
              </a:rPr>
              <a:t>Benita Williams</a:t>
            </a:r>
          </a:p>
          <a:p>
            <a:pPr marL="265113"/>
            <a:r>
              <a:rPr lang="en-GB" sz="3200" b="1" dirty="0">
                <a:solidFill>
                  <a:schemeClr val="bg1"/>
                </a:solidFill>
                <a:latin typeface="arial" panose="020B0604020202020204" pitchFamily="34" charset="0"/>
              </a:rPr>
              <a:t>Evaluator from</a:t>
            </a:r>
          </a:p>
          <a:p>
            <a:pPr marL="265113"/>
            <a:r>
              <a:rPr lang="en-GB" sz="3200" b="1" dirty="0">
                <a:solidFill>
                  <a:schemeClr val="bg1"/>
                </a:solidFill>
                <a:latin typeface="arial" panose="020B0604020202020204" pitchFamily="34" charset="0"/>
              </a:rPr>
              <a:t>South Africa</a:t>
            </a:r>
            <a:endParaRPr lang="en-ZA" sz="3200" dirty="0">
              <a:solidFill>
                <a:schemeClr val="bg1"/>
              </a:solidFill>
            </a:endParaRPr>
          </a:p>
        </p:txBody>
      </p:sp>
      <p:sp>
        <p:nvSpPr>
          <p:cNvPr id="9" name="TextBox 8">
            <a:extLst>
              <a:ext uri="{FF2B5EF4-FFF2-40B4-BE49-F238E27FC236}">
                <a16:creationId xmlns:a16="http://schemas.microsoft.com/office/drawing/2014/main" id="{BA50F835-50D5-4FEE-A36F-DD2DF32717A5}"/>
              </a:ext>
            </a:extLst>
          </p:cNvPr>
          <p:cNvSpPr txBox="1"/>
          <p:nvPr/>
        </p:nvSpPr>
        <p:spPr>
          <a:xfrm>
            <a:off x="-125187" y="3901100"/>
            <a:ext cx="12317187" cy="2092881"/>
          </a:xfrm>
          <a:prstGeom prst="rect">
            <a:avLst/>
          </a:prstGeom>
          <a:solidFill>
            <a:srgbClr val="906E84">
              <a:alpha val="54902"/>
            </a:srgbClr>
          </a:solidFill>
        </p:spPr>
        <p:txBody>
          <a:bodyPr wrap="square">
            <a:spAutoFit/>
          </a:bodyPr>
          <a:lstStyle/>
          <a:p>
            <a:pPr marL="361950"/>
            <a:endParaRPr lang="en-GB" sz="2800" b="0" dirty="0">
              <a:solidFill>
                <a:schemeClr val="bg1"/>
              </a:solidFill>
              <a:effectLst/>
              <a:latin typeface="Arial" panose="020B0604020202020204" pitchFamily="34" charset="0"/>
              <a:cs typeface="Arial" panose="020B0604020202020204" pitchFamily="34" charset="0"/>
            </a:endParaRPr>
          </a:p>
          <a:p>
            <a:pPr marL="361950"/>
            <a:r>
              <a:rPr lang="en-GB" sz="2800" b="0" dirty="0">
                <a:solidFill>
                  <a:schemeClr val="bg1"/>
                </a:solidFill>
                <a:effectLst/>
                <a:latin typeface="Arial" panose="020B0604020202020204" pitchFamily="34" charset="0"/>
                <a:cs typeface="Arial" panose="020B0604020202020204" pitchFamily="34" charset="0"/>
              </a:rPr>
              <a:t>Rethinking Evaluator Competencies in an Age of Discontinuity: Evaluation’s Response to the Pandemic</a:t>
            </a:r>
          </a:p>
          <a:p>
            <a:pPr marL="361950"/>
            <a:endParaRPr lang="en-GB" b="0" dirty="0">
              <a:solidFill>
                <a:schemeClr val="bg1"/>
              </a:solidFill>
              <a:effectLst/>
              <a:latin typeface="Arial" panose="020B0604020202020204" pitchFamily="34" charset="0"/>
              <a:cs typeface="Arial" panose="020B0604020202020204" pitchFamily="34" charset="0"/>
            </a:endParaRPr>
          </a:p>
          <a:p>
            <a:pPr marL="361950"/>
            <a:r>
              <a:rPr lang="en-GB" sz="2800" b="0" dirty="0">
                <a:solidFill>
                  <a:schemeClr val="bg1"/>
                </a:solidFill>
                <a:effectLst/>
                <a:latin typeface="Arial" panose="020B0604020202020204" pitchFamily="34" charset="0"/>
                <a:cs typeface="Arial" panose="020B0604020202020204" pitchFamily="34" charset="0"/>
              </a:rPr>
              <a:t>Implications for training of evaluators in 2021 and beyond</a:t>
            </a:r>
            <a:r>
              <a:rPr lang="en-ZA" sz="28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9482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now, outdoor, slope&#10;&#10;Description automatically generated">
            <a:extLst>
              <a:ext uri="{FF2B5EF4-FFF2-40B4-BE49-F238E27FC236}">
                <a16:creationId xmlns:a16="http://schemas.microsoft.com/office/drawing/2014/main" id="{3D14B529-41AF-41FE-A133-4E1444C0D10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4000" y="0"/>
            <a:ext cx="12242800" cy="6756400"/>
          </a:xfrm>
          <a:prstGeom prst="rect">
            <a:avLst/>
          </a:prstGeom>
        </p:spPr>
      </p:pic>
      <p:sp>
        <p:nvSpPr>
          <p:cNvPr id="6" name="TextBox 5">
            <a:extLst>
              <a:ext uri="{FF2B5EF4-FFF2-40B4-BE49-F238E27FC236}">
                <a16:creationId xmlns:a16="http://schemas.microsoft.com/office/drawing/2014/main" id="{001D1A0D-508A-40C1-B8FD-1B4B504A5C08}"/>
              </a:ext>
            </a:extLst>
          </p:cNvPr>
          <p:cNvSpPr txBox="1"/>
          <p:nvPr/>
        </p:nvSpPr>
        <p:spPr>
          <a:xfrm>
            <a:off x="-50800" y="0"/>
            <a:ext cx="12547600" cy="8032968"/>
          </a:xfrm>
          <a:prstGeom prst="rect">
            <a:avLst/>
          </a:prstGeom>
          <a:solidFill>
            <a:schemeClr val="bg2">
              <a:alpha val="53000"/>
            </a:schemeClr>
          </a:solidFill>
        </p:spPr>
        <p:txBody>
          <a:bodyPr wrap="square" rtlCol="0">
            <a:spAutoFit/>
          </a:bodyPr>
          <a:lstStyle/>
          <a:p>
            <a:pPr marL="723900"/>
            <a:r>
              <a:rPr lang="en-ZA" sz="3600" b="1" dirty="0"/>
              <a:t>My Perspective</a:t>
            </a:r>
          </a:p>
          <a:p>
            <a:pPr marL="723900"/>
            <a:r>
              <a:rPr lang="en-ZA" sz="2400" dirty="0"/>
              <a:t>Consultant, small core team, working mostly on education  evaluations, usually with larger team of multi-disciplinary experts</a:t>
            </a:r>
          </a:p>
          <a:p>
            <a:pPr marL="723900"/>
            <a:endParaRPr lang="en-ZA" sz="2400" dirty="0"/>
          </a:p>
          <a:p>
            <a:pPr marL="1346200"/>
            <a:r>
              <a:rPr lang="en-ZA" sz="2000" dirty="0"/>
              <a:t>Research Psychology / Development Studies with Specialization in Evaluation</a:t>
            </a:r>
          </a:p>
          <a:p>
            <a:pPr marL="1346200"/>
            <a:r>
              <a:rPr lang="en-ZA" sz="2000" dirty="0"/>
              <a:t>Pharmacy / Computer Science / Post Grad Diploma in M&amp;E</a:t>
            </a:r>
          </a:p>
          <a:p>
            <a:pPr marL="1346200"/>
            <a:r>
              <a:rPr lang="en-ZA" sz="2000" dirty="0"/>
              <a:t>Geography &amp; Environmental Sciences / Human Geography / Post Grad Diploma in M&amp;E</a:t>
            </a:r>
          </a:p>
          <a:p>
            <a:pPr marL="1346200"/>
            <a:r>
              <a:rPr lang="en-ZA" sz="2000" dirty="0"/>
              <a:t>Development Studies &amp; Post Grad Diploma in M&amp;E</a:t>
            </a:r>
          </a:p>
          <a:p>
            <a:pPr marL="1346200"/>
            <a:r>
              <a:rPr lang="en-ZA" sz="2000" dirty="0"/>
              <a:t>Economics &amp; Politics, Post Grad Diploma in M&amp;E Social Science Methodology, Sociology </a:t>
            </a:r>
          </a:p>
          <a:p>
            <a:pPr marL="723900"/>
            <a:endParaRPr lang="en-ZA" sz="2400" dirty="0"/>
          </a:p>
          <a:p>
            <a:pPr marL="723900"/>
            <a:endParaRPr lang="en-ZA" sz="2400" dirty="0"/>
          </a:p>
          <a:p>
            <a:pPr marL="723900"/>
            <a:r>
              <a:rPr lang="en-ZA" sz="2400" dirty="0"/>
              <a:t>					Diverse Competencies on our teams are extremely important</a:t>
            </a:r>
          </a:p>
          <a:p>
            <a:endParaRPr lang="en-ZA" sz="2400" dirty="0"/>
          </a:p>
          <a:p>
            <a:endParaRPr lang="en-ZA" sz="2400" dirty="0"/>
          </a:p>
          <a:p>
            <a:endParaRPr lang="en-ZA" sz="2400" dirty="0"/>
          </a:p>
          <a:p>
            <a:endParaRPr lang="en-ZA" sz="2400" dirty="0"/>
          </a:p>
          <a:p>
            <a:endParaRPr lang="en-ZA" sz="2400" dirty="0"/>
          </a:p>
          <a:p>
            <a:endParaRPr lang="en-ZA" sz="2400" dirty="0"/>
          </a:p>
          <a:p>
            <a:endParaRPr lang="en-ZA" sz="2400" dirty="0"/>
          </a:p>
          <a:p>
            <a:endParaRPr lang="en-ZA" sz="2400" dirty="0"/>
          </a:p>
          <a:p>
            <a:endParaRPr lang="en-ZA" sz="2400" dirty="0"/>
          </a:p>
          <a:p>
            <a:endParaRPr lang="en-ZA" sz="2400" dirty="0"/>
          </a:p>
        </p:txBody>
      </p:sp>
      <p:sp>
        <p:nvSpPr>
          <p:cNvPr id="8" name="TextBox 7">
            <a:extLst>
              <a:ext uri="{FF2B5EF4-FFF2-40B4-BE49-F238E27FC236}">
                <a16:creationId xmlns:a16="http://schemas.microsoft.com/office/drawing/2014/main" id="{03A4F4B9-13A4-40A1-8C4F-81057A07AB19}"/>
              </a:ext>
            </a:extLst>
          </p:cNvPr>
          <p:cNvSpPr txBox="1"/>
          <p:nvPr/>
        </p:nvSpPr>
        <p:spPr>
          <a:xfrm>
            <a:off x="5029200" y="6009689"/>
            <a:ext cx="7162800" cy="923330"/>
          </a:xfrm>
          <a:prstGeom prst="rect">
            <a:avLst/>
          </a:prstGeom>
          <a:noFill/>
        </p:spPr>
        <p:txBody>
          <a:bodyPr wrap="square">
            <a:spAutoFit/>
          </a:bodyPr>
          <a:lstStyle/>
          <a:p>
            <a:pPr algn="r"/>
            <a:br>
              <a:rPr lang="en-ZA" dirty="0"/>
            </a:br>
            <a:r>
              <a:rPr lang="en-ZA" dirty="0"/>
              <a:t>Photos: Hanna Jacobs Photography and </a:t>
            </a:r>
          </a:p>
          <a:p>
            <a:pPr algn="r"/>
            <a:r>
              <a:rPr lang="en-ZA" dirty="0"/>
              <a:t>Image adapted from </a:t>
            </a:r>
            <a:r>
              <a:rPr lang="en-ZA" b="0" i="0" dirty="0">
                <a:solidFill>
                  <a:srgbClr val="111111"/>
                </a:solidFill>
                <a:effectLst/>
                <a:latin typeface="-apple-system"/>
              </a:rPr>
              <a:t>Matthieu </a:t>
            </a:r>
            <a:r>
              <a:rPr lang="en-ZA" b="0" i="0" dirty="0" err="1">
                <a:solidFill>
                  <a:srgbClr val="111111"/>
                </a:solidFill>
                <a:effectLst/>
                <a:latin typeface="-apple-system"/>
              </a:rPr>
              <a:t>Joannon</a:t>
            </a:r>
            <a:r>
              <a:rPr lang="en-ZA" b="0" i="0" dirty="0">
                <a:solidFill>
                  <a:srgbClr val="111111"/>
                </a:solidFill>
                <a:effectLst/>
                <a:latin typeface="-apple-system"/>
              </a:rPr>
              <a:t> at Unsplash.com</a:t>
            </a:r>
            <a:endParaRPr lang="en-ZA" dirty="0"/>
          </a:p>
        </p:txBody>
      </p:sp>
      <p:pic>
        <p:nvPicPr>
          <p:cNvPr id="4" name="Picture 3" descr="A group of people posing for a photo&#10;&#10;Description automatically generated">
            <a:extLst>
              <a:ext uri="{FF2B5EF4-FFF2-40B4-BE49-F238E27FC236}">
                <a16:creationId xmlns:a16="http://schemas.microsoft.com/office/drawing/2014/main" id="{035E0FA1-B25D-481E-B7FD-AEFF9BCD03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23784"/>
            <a:ext cx="3951325" cy="2634216"/>
          </a:xfrm>
          <a:prstGeom prst="rect">
            <a:avLst/>
          </a:prstGeom>
        </p:spPr>
      </p:pic>
    </p:spTree>
    <p:extLst>
      <p:ext uri="{BB962C8B-B14F-4D97-AF65-F5344CB8AC3E}">
        <p14:creationId xmlns:p14="http://schemas.microsoft.com/office/powerpoint/2010/main" val="656647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water, boat, scene, several&#10;&#10;Description automatically generated">
            <a:extLst>
              <a:ext uri="{FF2B5EF4-FFF2-40B4-BE49-F238E27FC236}">
                <a16:creationId xmlns:a16="http://schemas.microsoft.com/office/drawing/2014/main" id="{BA4EE943-E61E-4FDC-A5A4-88FBC13BE757}"/>
              </a:ext>
            </a:extLst>
          </p:cNvPr>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p:spPr>
      </p:pic>
      <p:sp>
        <p:nvSpPr>
          <p:cNvPr id="8" name="TextBox 7">
            <a:extLst>
              <a:ext uri="{FF2B5EF4-FFF2-40B4-BE49-F238E27FC236}">
                <a16:creationId xmlns:a16="http://schemas.microsoft.com/office/drawing/2014/main" id="{E116C174-0A32-42C4-9D70-0D3A46B2B27C}"/>
              </a:ext>
            </a:extLst>
          </p:cNvPr>
          <p:cNvSpPr txBox="1"/>
          <p:nvPr/>
        </p:nvSpPr>
        <p:spPr>
          <a:xfrm>
            <a:off x="-50800" y="0"/>
            <a:ext cx="12192000" cy="6986528"/>
          </a:xfrm>
          <a:prstGeom prst="rect">
            <a:avLst/>
          </a:prstGeom>
          <a:solidFill>
            <a:schemeClr val="bg1">
              <a:lumMod val="75000"/>
              <a:alpha val="55000"/>
            </a:schemeClr>
          </a:solidFill>
        </p:spPr>
        <p:txBody>
          <a:bodyPr wrap="square" rtlCol="0">
            <a:spAutoFit/>
          </a:bodyPr>
          <a:lstStyle/>
          <a:p>
            <a:pPr marL="723900"/>
            <a:r>
              <a:rPr lang="en-ZA" sz="3600" b="1" dirty="0"/>
              <a:t>Manifestation of Discontinuities in our Work: Two Examples </a:t>
            </a:r>
          </a:p>
          <a:p>
            <a:pPr marL="723900"/>
            <a:endParaRPr lang="en-ZA" sz="2400" dirty="0"/>
          </a:p>
          <a:p>
            <a:pPr marL="901700" indent="-901700"/>
            <a:r>
              <a:rPr lang="en-ZA" sz="2400" b="1" dirty="0"/>
              <a:t>	Stop &amp; Start Over: </a:t>
            </a:r>
            <a:r>
              <a:rPr lang="en-ZA" sz="2400" dirty="0"/>
              <a:t>Project stopped in the middle because it was not feasible to implement anymore due to access constraints in schools and little time left. Project was cancelled, evaluation was cancelled, but a new COVID response project was developed and we supported it as developmental evaluators.</a:t>
            </a:r>
          </a:p>
          <a:p>
            <a:pPr marL="901700" indent="-901700"/>
            <a:endParaRPr lang="en-ZA" sz="2800" dirty="0"/>
          </a:p>
          <a:p>
            <a:pPr marL="901700" indent="-901700"/>
            <a:endParaRPr lang="en-ZA" sz="2800" dirty="0"/>
          </a:p>
          <a:p>
            <a:pPr marL="901700" indent="-901700"/>
            <a:endParaRPr lang="en-ZA" sz="2800" dirty="0"/>
          </a:p>
          <a:p>
            <a:pPr marL="901700" indent="-901700"/>
            <a:endParaRPr lang="en-ZA" sz="2800" dirty="0"/>
          </a:p>
          <a:p>
            <a:pPr marL="901700" indent="-901700"/>
            <a:r>
              <a:rPr lang="en-ZA" sz="2400" b="1" dirty="0"/>
              <a:t>	</a:t>
            </a:r>
          </a:p>
          <a:p>
            <a:pPr marL="901700" indent="-901700"/>
            <a:endParaRPr lang="en-ZA" sz="2400" b="1" dirty="0"/>
          </a:p>
          <a:p>
            <a:pPr marL="901700" indent="-901700"/>
            <a:r>
              <a:rPr lang="en-ZA" sz="2400" b="1" dirty="0"/>
              <a:t>	Keep a long term (6 year) RCT, which is part of series, on track: </a:t>
            </a:r>
            <a:r>
              <a:rPr lang="en-ZA" sz="2400" dirty="0"/>
              <a:t>Project delayed to have fieldwork fall between COVID peaks. Added an extra component to understand impact of COVID on schools / teachers / parents / learners. </a:t>
            </a:r>
          </a:p>
          <a:p>
            <a:endParaRPr lang="en-ZA" sz="2400" dirty="0"/>
          </a:p>
        </p:txBody>
      </p:sp>
      <p:sp>
        <p:nvSpPr>
          <p:cNvPr id="7" name="TextBox 6">
            <a:extLst>
              <a:ext uri="{FF2B5EF4-FFF2-40B4-BE49-F238E27FC236}">
                <a16:creationId xmlns:a16="http://schemas.microsoft.com/office/drawing/2014/main" id="{BA4EB6EF-055C-419A-A795-F706E1844531}"/>
              </a:ext>
            </a:extLst>
          </p:cNvPr>
          <p:cNvSpPr txBox="1"/>
          <p:nvPr/>
        </p:nvSpPr>
        <p:spPr>
          <a:xfrm>
            <a:off x="9093200" y="6429822"/>
            <a:ext cx="6096000" cy="369332"/>
          </a:xfrm>
          <a:prstGeom prst="rect">
            <a:avLst/>
          </a:prstGeom>
          <a:noFill/>
        </p:spPr>
        <p:txBody>
          <a:bodyPr wrap="square">
            <a:spAutoFit/>
          </a:bodyPr>
          <a:lstStyle/>
          <a:p>
            <a:r>
              <a:rPr lang="en-ZA" b="0" i="0" dirty="0">
                <a:solidFill>
                  <a:srgbClr val="111111"/>
                </a:solidFill>
                <a:effectLst/>
                <a:latin typeface="-apple-system"/>
                <a:hlinkClick r:id="rId3"/>
              </a:rPr>
              <a:t>Nong Vang</a:t>
            </a:r>
            <a:r>
              <a:rPr lang="en-ZA" b="0" i="0" dirty="0">
                <a:solidFill>
                  <a:srgbClr val="111111"/>
                </a:solidFill>
                <a:effectLst/>
                <a:latin typeface="-apple-system"/>
              </a:rPr>
              <a:t> on unsplash.com</a:t>
            </a:r>
            <a:endParaRPr lang="en-ZA" dirty="0"/>
          </a:p>
        </p:txBody>
      </p:sp>
    </p:spTree>
    <p:extLst>
      <p:ext uri="{BB962C8B-B14F-4D97-AF65-F5344CB8AC3E}">
        <p14:creationId xmlns:p14="http://schemas.microsoft.com/office/powerpoint/2010/main" val="68829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2E1C-D7C0-4D9A-8842-E322C7BD138A}"/>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6F3C2463-7A78-4208-856F-3CA4B5A909D5}"/>
              </a:ext>
            </a:extLst>
          </p:cNvPr>
          <p:cNvSpPr>
            <a:spLocks noGrp="1"/>
          </p:cNvSpPr>
          <p:nvPr>
            <p:ph type="subTitle" idx="1"/>
          </p:nvPr>
        </p:nvSpPr>
        <p:spPr/>
        <p:txBody>
          <a:bodyPr/>
          <a:lstStyle/>
          <a:p>
            <a:endParaRPr lang="en-ZA" dirty="0"/>
          </a:p>
        </p:txBody>
      </p:sp>
      <p:pic>
        <p:nvPicPr>
          <p:cNvPr id="5" name="Picture 4" descr="A plant next to a wall&#10;&#10;Description automatically generated with low confidence">
            <a:extLst>
              <a:ext uri="{FF2B5EF4-FFF2-40B4-BE49-F238E27FC236}">
                <a16:creationId xmlns:a16="http://schemas.microsoft.com/office/drawing/2014/main" id="{807AB15C-76EA-414C-89DE-6A5BDF5AED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219" r="-1"/>
          <a:stretch/>
        </p:blipFill>
        <p:spPr>
          <a:xfrm>
            <a:off x="-1123950" y="0"/>
            <a:ext cx="13315950" cy="6858000"/>
          </a:xfrm>
          <a:prstGeom prst="rect">
            <a:avLst/>
          </a:prstGeom>
        </p:spPr>
      </p:pic>
      <p:sp>
        <p:nvSpPr>
          <p:cNvPr id="8" name="TextBox 7">
            <a:extLst>
              <a:ext uri="{FF2B5EF4-FFF2-40B4-BE49-F238E27FC236}">
                <a16:creationId xmlns:a16="http://schemas.microsoft.com/office/drawing/2014/main" id="{C13806A5-A607-4B67-8068-B6261A984890}"/>
              </a:ext>
            </a:extLst>
          </p:cNvPr>
          <p:cNvSpPr txBox="1"/>
          <p:nvPr/>
        </p:nvSpPr>
        <p:spPr>
          <a:xfrm>
            <a:off x="5275034" y="0"/>
            <a:ext cx="6916966" cy="7171194"/>
          </a:xfrm>
          <a:prstGeom prst="rect">
            <a:avLst/>
          </a:prstGeom>
          <a:solidFill>
            <a:schemeClr val="bg2">
              <a:alpha val="40000"/>
            </a:schemeClr>
          </a:solidFill>
        </p:spPr>
        <p:txBody>
          <a:bodyPr wrap="square" rtlCol="0">
            <a:spAutoFit/>
          </a:bodyPr>
          <a:lstStyle/>
          <a:p>
            <a:pPr marL="723900"/>
            <a:r>
              <a:rPr lang="en-ZA" sz="3600" b="1" dirty="0">
                <a:solidFill>
                  <a:schemeClr val="accent1">
                    <a:lumMod val="20000"/>
                    <a:lumOff val="80000"/>
                  </a:schemeClr>
                </a:solidFill>
              </a:rPr>
              <a:t>Our Response and the Competencies Required </a:t>
            </a:r>
          </a:p>
          <a:p>
            <a:pPr marL="723900"/>
            <a:endParaRPr lang="en-ZA" sz="2400" dirty="0"/>
          </a:p>
          <a:p>
            <a:pPr marL="901700" indent="-901700"/>
            <a:r>
              <a:rPr lang="en-ZA" sz="2400" b="1" dirty="0"/>
              <a:t>	</a:t>
            </a:r>
            <a:r>
              <a:rPr lang="en-ZA" sz="2800" b="1" dirty="0"/>
              <a:t>Change approach mid project – </a:t>
            </a:r>
            <a:r>
              <a:rPr lang="en-ZA" sz="2800" dirty="0"/>
              <a:t>Developmental Evaluation vs. Implementation and Outcome Evaluation. </a:t>
            </a:r>
            <a:r>
              <a:rPr lang="en-ZA" sz="2800" b="1" dirty="0"/>
              <a:t>Understanding different evaluation approaches was critical			</a:t>
            </a:r>
            <a:r>
              <a:rPr lang="en-ZA" sz="2800" b="1" dirty="0">
                <a:solidFill>
                  <a:schemeClr val="accent1">
                    <a:lumMod val="20000"/>
                    <a:lumOff val="80000"/>
                  </a:schemeClr>
                </a:solidFill>
              </a:rPr>
              <a:t>Theory + on-the-job </a:t>
            </a:r>
            <a:r>
              <a:rPr lang="en-ZA" sz="2800" dirty="0">
                <a:solidFill>
                  <a:schemeClr val="accent1">
                    <a:lumMod val="20000"/>
                    <a:lumOff val="80000"/>
                  </a:schemeClr>
                </a:solidFill>
              </a:rPr>
              <a:t> </a:t>
            </a:r>
          </a:p>
          <a:p>
            <a:pPr marL="901700" indent="-901700"/>
            <a:endParaRPr lang="en-ZA" sz="2800" dirty="0"/>
          </a:p>
          <a:p>
            <a:pPr marL="901700" indent="-901700"/>
            <a:r>
              <a:rPr lang="en-ZA" sz="2800" dirty="0"/>
              <a:t>	</a:t>
            </a:r>
            <a:r>
              <a:rPr lang="en-ZA" sz="2800" b="1" dirty="0"/>
              <a:t>Change role </a:t>
            </a:r>
            <a:r>
              <a:rPr lang="en-ZA" sz="2800" dirty="0"/>
              <a:t>– Facilitator, and Problem Solving partner sometimes Activist vs. Evaluator and Subcontractor. </a:t>
            </a:r>
            <a:r>
              <a:rPr lang="en-ZA" sz="2800" b="1" dirty="0"/>
              <a:t>Process competencies became very important.		</a:t>
            </a:r>
            <a:r>
              <a:rPr lang="en-ZA" sz="2800" b="1" dirty="0">
                <a:solidFill>
                  <a:schemeClr val="accent1">
                    <a:lumMod val="20000"/>
                    <a:lumOff val="80000"/>
                  </a:schemeClr>
                </a:solidFill>
              </a:rPr>
              <a:t>On-the-job</a:t>
            </a:r>
          </a:p>
          <a:p>
            <a:pPr marL="901700" indent="-901700"/>
            <a:endParaRPr lang="en-ZA" sz="2800" b="1" dirty="0">
              <a:solidFill>
                <a:schemeClr val="accent1">
                  <a:lumMod val="20000"/>
                  <a:lumOff val="80000"/>
                </a:schemeClr>
              </a:solidFill>
            </a:endParaRPr>
          </a:p>
        </p:txBody>
      </p:sp>
      <p:sp>
        <p:nvSpPr>
          <p:cNvPr id="9" name="TextBox 8">
            <a:extLst>
              <a:ext uri="{FF2B5EF4-FFF2-40B4-BE49-F238E27FC236}">
                <a16:creationId xmlns:a16="http://schemas.microsoft.com/office/drawing/2014/main" id="{F24C1657-7255-4380-8B55-30C5FED2E9FA}"/>
              </a:ext>
            </a:extLst>
          </p:cNvPr>
          <p:cNvSpPr txBox="1"/>
          <p:nvPr/>
        </p:nvSpPr>
        <p:spPr>
          <a:xfrm>
            <a:off x="0" y="6460599"/>
            <a:ext cx="4151084" cy="369332"/>
          </a:xfrm>
          <a:prstGeom prst="rect">
            <a:avLst/>
          </a:prstGeom>
          <a:noFill/>
        </p:spPr>
        <p:txBody>
          <a:bodyPr wrap="square">
            <a:spAutoFit/>
          </a:bodyPr>
          <a:lstStyle/>
          <a:p>
            <a:r>
              <a:rPr lang="en-ZA" b="0" i="0" dirty="0">
                <a:solidFill>
                  <a:srgbClr val="111111"/>
                </a:solidFill>
                <a:effectLst/>
                <a:latin typeface="-apple-system"/>
                <a:hlinkClick r:id="rId3"/>
              </a:rPr>
              <a:t>Tim Mossholder</a:t>
            </a:r>
            <a:r>
              <a:rPr lang="en-ZA" dirty="0"/>
              <a:t>https://unsplash.com/</a:t>
            </a:r>
          </a:p>
        </p:txBody>
      </p:sp>
    </p:spTree>
    <p:extLst>
      <p:ext uri="{BB962C8B-B14F-4D97-AF65-F5344CB8AC3E}">
        <p14:creationId xmlns:p14="http://schemas.microsoft.com/office/powerpoint/2010/main" val="415523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2E1C-D7C0-4D9A-8842-E322C7BD138A}"/>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6F3C2463-7A78-4208-856F-3CA4B5A909D5}"/>
              </a:ext>
            </a:extLst>
          </p:cNvPr>
          <p:cNvSpPr>
            <a:spLocks noGrp="1"/>
          </p:cNvSpPr>
          <p:nvPr>
            <p:ph type="subTitle" idx="1"/>
          </p:nvPr>
        </p:nvSpPr>
        <p:spPr/>
        <p:txBody>
          <a:bodyPr/>
          <a:lstStyle/>
          <a:p>
            <a:endParaRPr lang="en-ZA" dirty="0"/>
          </a:p>
        </p:txBody>
      </p:sp>
      <p:pic>
        <p:nvPicPr>
          <p:cNvPr id="5" name="Picture 4" descr="A plant next to a wall&#10;&#10;Description automatically generated with low confidence">
            <a:extLst>
              <a:ext uri="{FF2B5EF4-FFF2-40B4-BE49-F238E27FC236}">
                <a16:creationId xmlns:a16="http://schemas.microsoft.com/office/drawing/2014/main" id="{807AB15C-76EA-414C-89DE-6A5BDF5AED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9706"/>
          <a:stretch/>
        </p:blipFill>
        <p:spPr>
          <a:xfrm flipH="1">
            <a:off x="0" y="0"/>
            <a:ext cx="13574484" cy="6901449"/>
          </a:xfrm>
          <a:prstGeom prst="rect">
            <a:avLst/>
          </a:prstGeom>
        </p:spPr>
      </p:pic>
      <p:sp>
        <p:nvSpPr>
          <p:cNvPr id="7" name="TextBox 6">
            <a:extLst>
              <a:ext uri="{FF2B5EF4-FFF2-40B4-BE49-F238E27FC236}">
                <a16:creationId xmlns:a16="http://schemas.microsoft.com/office/drawing/2014/main" id="{67AC7EE6-D4A0-4E8D-8C12-7E769DFDEC3B}"/>
              </a:ext>
            </a:extLst>
          </p:cNvPr>
          <p:cNvSpPr txBox="1"/>
          <p:nvPr/>
        </p:nvSpPr>
        <p:spPr>
          <a:xfrm>
            <a:off x="8496300" y="6532117"/>
            <a:ext cx="4151084" cy="369332"/>
          </a:xfrm>
          <a:prstGeom prst="rect">
            <a:avLst/>
          </a:prstGeom>
          <a:noFill/>
        </p:spPr>
        <p:txBody>
          <a:bodyPr wrap="square">
            <a:spAutoFit/>
          </a:bodyPr>
          <a:lstStyle/>
          <a:p>
            <a:r>
              <a:rPr lang="en-ZA" b="0" i="0" dirty="0">
                <a:solidFill>
                  <a:srgbClr val="111111"/>
                </a:solidFill>
                <a:effectLst/>
                <a:latin typeface="-apple-system"/>
                <a:hlinkClick r:id="rId3"/>
              </a:rPr>
              <a:t>Tim Mossholder</a:t>
            </a:r>
            <a:r>
              <a:rPr lang="en-ZA" dirty="0"/>
              <a:t>https://unsplash.com/</a:t>
            </a:r>
          </a:p>
        </p:txBody>
      </p:sp>
      <p:sp>
        <p:nvSpPr>
          <p:cNvPr id="8" name="TextBox 7">
            <a:extLst>
              <a:ext uri="{FF2B5EF4-FFF2-40B4-BE49-F238E27FC236}">
                <a16:creationId xmlns:a16="http://schemas.microsoft.com/office/drawing/2014/main" id="{C13806A5-A607-4B67-8068-B6261A984890}"/>
              </a:ext>
            </a:extLst>
          </p:cNvPr>
          <p:cNvSpPr txBox="1"/>
          <p:nvPr/>
        </p:nvSpPr>
        <p:spPr>
          <a:xfrm>
            <a:off x="0" y="0"/>
            <a:ext cx="6324600" cy="7171194"/>
          </a:xfrm>
          <a:prstGeom prst="rect">
            <a:avLst/>
          </a:prstGeom>
          <a:solidFill>
            <a:schemeClr val="bg2">
              <a:alpha val="40000"/>
            </a:schemeClr>
          </a:solidFill>
        </p:spPr>
        <p:txBody>
          <a:bodyPr wrap="square" rtlCol="0">
            <a:spAutoFit/>
          </a:bodyPr>
          <a:lstStyle/>
          <a:p>
            <a:pPr marL="723900"/>
            <a:r>
              <a:rPr lang="en-ZA" sz="3600" b="1" dirty="0">
                <a:solidFill>
                  <a:schemeClr val="accent1">
                    <a:lumMod val="20000"/>
                    <a:lumOff val="80000"/>
                  </a:schemeClr>
                </a:solidFill>
              </a:rPr>
              <a:t>Our Response and the Competencies Required </a:t>
            </a:r>
          </a:p>
          <a:p>
            <a:pPr marL="723900"/>
            <a:endParaRPr lang="en-ZA" sz="2400" dirty="0"/>
          </a:p>
          <a:p>
            <a:pPr marL="901700" indent="-901700"/>
            <a:r>
              <a:rPr lang="en-ZA" sz="2400" b="1" dirty="0"/>
              <a:t>	</a:t>
            </a:r>
            <a:r>
              <a:rPr lang="en-ZA" sz="2800" dirty="0"/>
              <a:t>	</a:t>
            </a:r>
            <a:r>
              <a:rPr lang="en-ZA" sz="2800" b="1" dirty="0"/>
              <a:t>Change focus</a:t>
            </a:r>
            <a:r>
              <a:rPr lang="en-ZA" sz="2800" dirty="0"/>
              <a:t> – What is the big picture, what else is happening vs. what is the project trying to achieve. </a:t>
            </a:r>
            <a:r>
              <a:rPr lang="en-ZA" sz="2800" b="1" dirty="0"/>
              <a:t>Requires understanding of Systems Theory + Complexity</a:t>
            </a:r>
          </a:p>
          <a:p>
            <a:pPr marL="901700" indent="-901700"/>
            <a:r>
              <a:rPr lang="en-ZA" sz="2800" dirty="0"/>
              <a:t>	</a:t>
            </a:r>
            <a:r>
              <a:rPr lang="en-ZA" sz="2800" b="1" dirty="0"/>
              <a:t>	</a:t>
            </a:r>
            <a:r>
              <a:rPr lang="en-ZA" sz="2800" b="1" dirty="0">
                <a:solidFill>
                  <a:schemeClr val="accent1">
                    <a:lumMod val="20000"/>
                    <a:lumOff val="80000"/>
                  </a:schemeClr>
                </a:solidFill>
              </a:rPr>
              <a:t>Reading, Webinars &amp; Conferences</a:t>
            </a:r>
          </a:p>
          <a:p>
            <a:pPr marL="901700" indent="-901700"/>
            <a:endParaRPr lang="en-ZA" sz="2800" dirty="0">
              <a:solidFill>
                <a:schemeClr val="accent1">
                  <a:lumMod val="20000"/>
                  <a:lumOff val="80000"/>
                </a:schemeClr>
              </a:solidFill>
            </a:endParaRPr>
          </a:p>
          <a:p>
            <a:pPr marL="901700" indent="-901700"/>
            <a:r>
              <a:rPr lang="en-ZA" sz="2800" dirty="0"/>
              <a:t>	</a:t>
            </a:r>
            <a:r>
              <a:rPr lang="en-ZA" sz="2800" b="1" dirty="0"/>
              <a:t>Get comfortable with uncertainty </a:t>
            </a:r>
            <a:r>
              <a:rPr lang="en-ZA" sz="2800" dirty="0"/>
              <a:t>– </a:t>
            </a:r>
            <a:r>
              <a:rPr lang="en-ZA" sz="2800" b="1" dirty="0"/>
              <a:t>Requires a resilient disposition comfortable with constant change and chaos</a:t>
            </a:r>
            <a:r>
              <a:rPr lang="en-ZA" sz="2800" dirty="0"/>
              <a:t>. </a:t>
            </a:r>
            <a:r>
              <a:rPr lang="en-ZA" sz="2800" b="1" dirty="0">
                <a:solidFill>
                  <a:schemeClr val="accent1">
                    <a:lumMod val="20000"/>
                    <a:lumOff val="80000"/>
                  </a:schemeClr>
                </a:solidFill>
              </a:rPr>
              <a:t>Nature / Nurture?</a:t>
            </a:r>
          </a:p>
          <a:p>
            <a:pPr marL="901700" indent="-901700"/>
            <a:endParaRPr lang="en-ZA" sz="2800" b="1" dirty="0">
              <a:solidFill>
                <a:schemeClr val="accent1">
                  <a:lumMod val="20000"/>
                  <a:lumOff val="80000"/>
                </a:schemeClr>
              </a:solidFill>
            </a:endParaRPr>
          </a:p>
          <a:p>
            <a:pPr marL="901700" indent="-901700"/>
            <a:endParaRPr lang="en-ZA" sz="2800" b="1" dirty="0">
              <a:solidFill>
                <a:schemeClr val="accent1">
                  <a:lumMod val="20000"/>
                  <a:lumOff val="80000"/>
                </a:schemeClr>
              </a:solidFill>
            </a:endParaRPr>
          </a:p>
        </p:txBody>
      </p:sp>
    </p:spTree>
    <p:extLst>
      <p:ext uri="{BB962C8B-B14F-4D97-AF65-F5344CB8AC3E}">
        <p14:creationId xmlns:p14="http://schemas.microsoft.com/office/powerpoint/2010/main" val="421803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ird, branch&#10;&#10;Description automatically generated">
            <a:extLst>
              <a:ext uri="{FF2B5EF4-FFF2-40B4-BE49-F238E27FC236}">
                <a16:creationId xmlns:a16="http://schemas.microsoft.com/office/drawing/2014/main" id="{2F746F83-FB8C-4767-A777-649FB89725AA}"/>
              </a:ext>
            </a:extLst>
          </p:cNvPr>
          <p:cNvPicPr>
            <a:picLocks noGrp="1" noChangeAspect="1"/>
          </p:cNvPicPr>
          <p:nvPr>
            <p:ph idx="4294967295"/>
          </p:nvPr>
        </p:nvPicPr>
        <p:blipFill rotWithShape="1">
          <a:blip r:embed="rId2" cstate="email">
            <a:extLst>
              <a:ext uri="{28A0092B-C50C-407E-A947-70E740481C1C}">
                <a14:useLocalDpi xmlns:a14="http://schemas.microsoft.com/office/drawing/2010/main"/>
              </a:ext>
            </a:extLst>
          </a:blip>
          <a:srcRect/>
          <a:stretch/>
        </p:blipFill>
        <p:spPr>
          <a:xfrm>
            <a:off x="0" y="0"/>
            <a:ext cx="12280900" cy="6858000"/>
          </a:xfrm>
        </p:spPr>
      </p:pic>
      <p:sp>
        <p:nvSpPr>
          <p:cNvPr id="6" name="TextBox 5">
            <a:extLst>
              <a:ext uri="{FF2B5EF4-FFF2-40B4-BE49-F238E27FC236}">
                <a16:creationId xmlns:a16="http://schemas.microsoft.com/office/drawing/2014/main" id="{973BBF10-3178-461F-B32D-E1ADA03C39CD}"/>
              </a:ext>
            </a:extLst>
          </p:cNvPr>
          <p:cNvSpPr txBox="1"/>
          <p:nvPr/>
        </p:nvSpPr>
        <p:spPr>
          <a:xfrm>
            <a:off x="6096000" y="0"/>
            <a:ext cx="5861370" cy="6801862"/>
          </a:xfrm>
          <a:prstGeom prst="rect">
            <a:avLst/>
          </a:prstGeom>
          <a:solidFill>
            <a:schemeClr val="bg2">
              <a:alpha val="40000"/>
            </a:schemeClr>
          </a:solidFill>
        </p:spPr>
        <p:txBody>
          <a:bodyPr wrap="square" rtlCol="0">
            <a:spAutoFit/>
          </a:bodyPr>
          <a:lstStyle/>
          <a:p>
            <a:pPr marL="177800" algn="r" defTabSz="868363"/>
            <a:r>
              <a:rPr lang="en-ZA" sz="2800" b="1" dirty="0">
                <a:solidFill>
                  <a:schemeClr val="accent1">
                    <a:lumMod val="20000"/>
                    <a:lumOff val="80000"/>
                  </a:schemeClr>
                </a:solidFill>
              </a:rPr>
              <a:t>What Changed with Capacity Development?</a:t>
            </a:r>
          </a:p>
          <a:p>
            <a:pPr marL="177800" algn="r" defTabSz="868363"/>
            <a:endParaRPr lang="en-ZA" sz="2400" dirty="0"/>
          </a:p>
          <a:p>
            <a:pPr marL="177800" algn="r" defTabSz="868363"/>
            <a:r>
              <a:rPr lang="en-ZA" sz="2400" dirty="0"/>
              <a:t>VOPE activities moved online. </a:t>
            </a:r>
          </a:p>
          <a:p>
            <a:pPr marL="177800" algn="r" defTabSz="868363"/>
            <a:r>
              <a:rPr lang="en-ZA" sz="2400" b="1" dirty="0"/>
              <a:t>Networking less effective, circles narrowed</a:t>
            </a:r>
          </a:p>
          <a:p>
            <a:pPr marL="177800" algn="r" defTabSz="868363"/>
            <a:endParaRPr lang="en-ZA" sz="2400" b="1" dirty="0"/>
          </a:p>
          <a:p>
            <a:pPr marL="177800" algn="r" defTabSz="868363"/>
            <a:r>
              <a:rPr lang="en-ZA" sz="2400" b="1" dirty="0"/>
              <a:t>	</a:t>
            </a:r>
            <a:r>
              <a:rPr lang="en-ZA" sz="2400" dirty="0"/>
              <a:t>Academic programmes with some contact time moved fully online. </a:t>
            </a:r>
          </a:p>
          <a:p>
            <a:pPr marL="177800" algn="r" defTabSz="868363"/>
            <a:r>
              <a:rPr lang="en-ZA" sz="2400" b="1" dirty="0"/>
              <a:t>Peer learning and networking diminished </a:t>
            </a:r>
          </a:p>
          <a:p>
            <a:pPr marL="177800" algn="r" defTabSz="868363"/>
            <a:endParaRPr lang="en-ZA" sz="2000" b="1" dirty="0"/>
          </a:p>
          <a:p>
            <a:pPr marL="177800" algn="r" defTabSz="868363"/>
            <a:r>
              <a:rPr lang="en-ZA" sz="2400" b="1" dirty="0"/>
              <a:t>	</a:t>
            </a:r>
            <a:r>
              <a:rPr lang="en-ZA" sz="2400" dirty="0"/>
              <a:t>Staff in organizations worked more offsite and more discontinuous</a:t>
            </a:r>
            <a:r>
              <a:rPr lang="en-ZA" sz="2400" b="1" dirty="0"/>
              <a:t>. </a:t>
            </a:r>
          </a:p>
          <a:p>
            <a:pPr marL="177800" algn="r" defTabSz="868363"/>
            <a:r>
              <a:rPr lang="en-ZA" sz="2400" b="1" dirty="0"/>
              <a:t>Mentoring and on-the-job training reduced </a:t>
            </a:r>
          </a:p>
          <a:p>
            <a:pPr marL="177800" algn="r" defTabSz="868363"/>
            <a:endParaRPr lang="en-ZA" sz="2800" b="1" dirty="0"/>
          </a:p>
          <a:p>
            <a:pPr marL="177800" algn="r" defTabSz="868363"/>
            <a:r>
              <a:rPr lang="en-ZA" sz="2400" b="1" dirty="0"/>
              <a:t>	</a:t>
            </a:r>
            <a:r>
              <a:rPr lang="en-ZA" sz="2400" dirty="0"/>
              <a:t>Building teams tended to be with established relationships.</a:t>
            </a:r>
            <a:r>
              <a:rPr lang="en-ZA" sz="2400" b="1" dirty="0"/>
              <a:t> </a:t>
            </a:r>
          </a:p>
          <a:p>
            <a:pPr marL="177800" algn="r" defTabSz="868363"/>
            <a:r>
              <a:rPr lang="en-ZA" sz="2400" b="1" dirty="0"/>
              <a:t>Referrals to “weak ties” reduced</a:t>
            </a:r>
          </a:p>
          <a:p>
            <a:pPr marL="177800" algn="r" defTabSz="868363"/>
            <a:endParaRPr lang="en-ZA" sz="2400" b="1" dirty="0">
              <a:solidFill>
                <a:schemeClr val="accent1">
                  <a:lumMod val="20000"/>
                  <a:lumOff val="80000"/>
                </a:schemeClr>
              </a:solidFill>
            </a:endParaRPr>
          </a:p>
        </p:txBody>
      </p:sp>
      <p:sp>
        <p:nvSpPr>
          <p:cNvPr id="8" name="TextBox 7">
            <a:extLst>
              <a:ext uri="{FF2B5EF4-FFF2-40B4-BE49-F238E27FC236}">
                <a16:creationId xmlns:a16="http://schemas.microsoft.com/office/drawing/2014/main" id="{D3AA1EE7-550B-48E2-9477-5F6D6480D31F}"/>
              </a:ext>
            </a:extLst>
          </p:cNvPr>
          <p:cNvSpPr txBox="1"/>
          <p:nvPr/>
        </p:nvSpPr>
        <p:spPr>
          <a:xfrm>
            <a:off x="-266060" y="7745968"/>
            <a:ext cx="6400800" cy="369332"/>
          </a:xfrm>
          <a:prstGeom prst="rect">
            <a:avLst/>
          </a:prstGeom>
          <a:noFill/>
        </p:spPr>
        <p:txBody>
          <a:bodyPr wrap="square">
            <a:spAutoFit/>
          </a:bodyPr>
          <a:lstStyle/>
          <a:p>
            <a:r>
              <a:rPr lang="en-ZA" i="0" dirty="0">
                <a:solidFill>
                  <a:schemeClr val="bg1"/>
                </a:solidFill>
                <a:effectLst/>
                <a:latin typeface="-apple-system"/>
              </a:rPr>
              <a:t>Photo: James </a:t>
            </a:r>
            <a:r>
              <a:rPr lang="en-ZA" i="0" dirty="0" err="1">
                <a:solidFill>
                  <a:schemeClr val="bg1"/>
                </a:solidFill>
                <a:effectLst/>
                <a:latin typeface="-apple-system"/>
              </a:rPr>
              <a:t>Wainscoat</a:t>
            </a:r>
            <a:r>
              <a:rPr lang="en-ZA" i="0" dirty="0">
                <a:solidFill>
                  <a:schemeClr val="bg1"/>
                </a:solidFill>
                <a:effectLst/>
                <a:latin typeface="-apple-system"/>
              </a:rPr>
              <a:t> from Unsplash.com</a:t>
            </a:r>
            <a:endParaRPr lang="en-ZA" dirty="0">
              <a:solidFill>
                <a:schemeClr val="bg1"/>
              </a:solidFill>
            </a:endParaRPr>
          </a:p>
        </p:txBody>
      </p:sp>
      <p:sp>
        <p:nvSpPr>
          <p:cNvPr id="2" name="TextBox 1">
            <a:extLst>
              <a:ext uri="{FF2B5EF4-FFF2-40B4-BE49-F238E27FC236}">
                <a16:creationId xmlns:a16="http://schemas.microsoft.com/office/drawing/2014/main" id="{C48FF44A-3110-4F2C-B51B-BB8AFB63AF31}"/>
              </a:ext>
            </a:extLst>
          </p:cNvPr>
          <p:cNvSpPr txBox="1"/>
          <p:nvPr/>
        </p:nvSpPr>
        <p:spPr>
          <a:xfrm>
            <a:off x="234630" y="106325"/>
            <a:ext cx="5358096" cy="1569660"/>
          </a:xfrm>
          <a:prstGeom prst="rect">
            <a:avLst/>
          </a:prstGeom>
          <a:noFill/>
        </p:spPr>
        <p:txBody>
          <a:bodyPr wrap="square" rtlCol="0">
            <a:spAutoFit/>
          </a:bodyPr>
          <a:lstStyle/>
          <a:p>
            <a:r>
              <a:rPr lang="en-ZA" sz="3200" b="1" dirty="0">
                <a:solidFill>
                  <a:schemeClr val="accent1">
                    <a:lumMod val="20000"/>
                    <a:lumOff val="80000"/>
                  </a:schemeClr>
                </a:solidFill>
              </a:rPr>
              <a:t>DEVELOPING EVALUATION COMPETENCIES IS A SYSTEMS THING!!!</a:t>
            </a:r>
            <a:endParaRPr lang="en-ZA" b="1" dirty="0">
              <a:solidFill>
                <a:schemeClr val="accent1">
                  <a:lumMod val="20000"/>
                  <a:lumOff val="80000"/>
                </a:schemeClr>
              </a:solidFill>
            </a:endParaRPr>
          </a:p>
        </p:txBody>
      </p:sp>
    </p:spTree>
    <p:extLst>
      <p:ext uri="{BB962C8B-B14F-4D97-AF65-F5344CB8AC3E}">
        <p14:creationId xmlns:p14="http://schemas.microsoft.com/office/powerpoint/2010/main" val="276617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4C8B5-27A7-4B84-A719-A968AB513828}"/>
              </a:ext>
            </a:extLst>
          </p:cNvPr>
          <p:cNvSpPr>
            <a:spLocks noGrp="1"/>
          </p:cNvSpPr>
          <p:nvPr>
            <p:ph type="title"/>
          </p:nvPr>
        </p:nvSpPr>
        <p:spPr/>
        <p:txBody>
          <a:bodyPr/>
          <a:lstStyle/>
          <a:p>
            <a:endParaRPr lang="en-ZA" dirty="0"/>
          </a:p>
        </p:txBody>
      </p:sp>
      <p:pic>
        <p:nvPicPr>
          <p:cNvPr id="5" name="Content Placeholder 4" descr="A picture containing outdoor, nature, mountain&#10;&#10;Description automatically generated">
            <a:extLst>
              <a:ext uri="{FF2B5EF4-FFF2-40B4-BE49-F238E27FC236}">
                <a16:creationId xmlns:a16="http://schemas.microsoft.com/office/drawing/2014/main" id="{C1C4C976-1AD5-4C6B-882E-2B80F2DCD1EC}"/>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114300" y="0"/>
            <a:ext cx="12306300" cy="7035800"/>
          </a:xfrm>
        </p:spPr>
      </p:pic>
      <p:sp>
        <p:nvSpPr>
          <p:cNvPr id="7" name="TextBox 6">
            <a:extLst>
              <a:ext uri="{FF2B5EF4-FFF2-40B4-BE49-F238E27FC236}">
                <a16:creationId xmlns:a16="http://schemas.microsoft.com/office/drawing/2014/main" id="{5580E7BD-50B3-4BFD-B9F5-98EAAA7DBD5E}"/>
              </a:ext>
            </a:extLst>
          </p:cNvPr>
          <p:cNvSpPr txBox="1"/>
          <p:nvPr/>
        </p:nvSpPr>
        <p:spPr>
          <a:xfrm>
            <a:off x="-57150" y="6308209"/>
            <a:ext cx="6153150" cy="369332"/>
          </a:xfrm>
          <a:prstGeom prst="rect">
            <a:avLst/>
          </a:prstGeom>
          <a:noFill/>
        </p:spPr>
        <p:txBody>
          <a:bodyPr wrap="square">
            <a:spAutoFit/>
          </a:bodyPr>
          <a:lstStyle/>
          <a:p>
            <a:r>
              <a:rPr lang="en-ZA" b="0" i="0" dirty="0">
                <a:solidFill>
                  <a:srgbClr val="111111"/>
                </a:solidFill>
                <a:effectLst/>
                <a:latin typeface="-apple-system"/>
                <a:hlinkClick r:id="rId3"/>
              </a:rPr>
              <a:t>Adam </a:t>
            </a:r>
            <a:r>
              <a:rPr lang="en-ZA" b="0" i="0" dirty="0" err="1">
                <a:solidFill>
                  <a:srgbClr val="111111"/>
                </a:solidFill>
                <a:effectLst/>
                <a:latin typeface="-apple-system"/>
                <a:hlinkClick r:id="rId3"/>
              </a:rPr>
              <a:t>Skalecki</a:t>
            </a:r>
            <a:r>
              <a:rPr lang="en-ZA" b="0" i="0" dirty="0">
                <a:solidFill>
                  <a:srgbClr val="111111"/>
                </a:solidFill>
                <a:effectLst/>
                <a:latin typeface="-apple-system"/>
              </a:rPr>
              <a:t> </a:t>
            </a:r>
            <a:r>
              <a:rPr lang="en-ZA" dirty="0">
                <a:solidFill>
                  <a:srgbClr val="111111"/>
                </a:solidFill>
                <a:latin typeface="-apple-system"/>
              </a:rPr>
              <a:t>www.unsplash.com</a:t>
            </a:r>
            <a:endParaRPr lang="en-ZA" dirty="0"/>
          </a:p>
        </p:txBody>
      </p:sp>
      <p:sp>
        <p:nvSpPr>
          <p:cNvPr id="8" name="TextBox 7">
            <a:extLst>
              <a:ext uri="{FF2B5EF4-FFF2-40B4-BE49-F238E27FC236}">
                <a16:creationId xmlns:a16="http://schemas.microsoft.com/office/drawing/2014/main" id="{A49FE97B-20E6-44C2-A8B3-222D59441C7B}"/>
              </a:ext>
            </a:extLst>
          </p:cNvPr>
          <p:cNvSpPr txBox="1"/>
          <p:nvPr/>
        </p:nvSpPr>
        <p:spPr>
          <a:xfrm>
            <a:off x="5702300" y="0"/>
            <a:ext cx="6489700" cy="7017306"/>
          </a:xfrm>
          <a:prstGeom prst="rect">
            <a:avLst/>
          </a:prstGeom>
          <a:solidFill>
            <a:schemeClr val="bg2">
              <a:alpha val="40000"/>
            </a:schemeClr>
          </a:solidFill>
        </p:spPr>
        <p:txBody>
          <a:bodyPr wrap="square" rtlCol="0">
            <a:spAutoFit/>
          </a:bodyPr>
          <a:lstStyle/>
          <a:p>
            <a:pPr marL="723900"/>
            <a:r>
              <a:rPr lang="en-ZA" sz="3600" b="1" dirty="0"/>
              <a:t>Erosion of Settings for Capacity Development</a:t>
            </a:r>
          </a:p>
          <a:p>
            <a:pPr marL="723900"/>
            <a:endParaRPr lang="en-ZA" sz="2000" b="1" dirty="0"/>
          </a:p>
          <a:p>
            <a:pPr marL="723900"/>
            <a:r>
              <a:rPr lang="en-ZA" sz="3600" b="1" dirty="0"/>
              <a:t>Especially in places where the disruptions continue for longer</a:t>
            </a:r>
          </a:p>
          <a:p>
            <a:pPr marL="723900"/>
            <a:endParaRPr lang="en-ZA" sz="2400" b="1" dirty="0"/>
          </a:p>
          <a:p>
            <a:pPr marL="901700" indent="-901700"/>
            <a:endParaRPr lang="en-ZA" sz="2800" b="1" dirty="0"/>
          </a:p>
          <a:p>
            <a:pPr marL="901700" indent="-901700"/>
            <a:r>
              <a:rPr lang="en-ZA" sz="2800" b="1" dirty="0"/>
              <a:t>	Evaluation system may become more fragile</a:t>
            </a:r>
          </a:p>
          <a:p>
            <a:pPr marL="901700" indent="-901700"/>
            <a:endParaRPr lang="en-ZA" sz="1400" b="1" dirty="0"/>
          </a:p>
          <a:p>
            <a:pPr marL="901700" indent="-901700"/>
            <a:endParaRPr lang="en-ZA" sz="1400" b="1" dirty="0"/>
          </a:p>
          <a:p>
            <a:pPr marL="901700" indent="-901700"/>
            <a:endParaRPr lang="en-ZA" sz="1400" b="1" dirty="0"/>
          </a:p>
          <a:p>
            <a:pPr marL="901700" indent="-901700"/>
            <a:endParaRPr lang="en-ZA" sz="1400" b="1" dirty="0"/>
          </a:p>
          <a:p>
            <a:pPr marL="901700" indent="-901700"/>
            <a:endParaRPr lang="en-ZA" sz="1400" b="1" dirty="0"/>
          </a:p>
          <a:p>
            <a:pPr marL="901700" indent="-901700"/>
            <a:r>
              <a:rPr lang="en-ZA" sz="3600" b="1" dirty="0"/>
              <a:t>	Implications for Equity &amp; Diversity</a:t>
            </a:r>
            <a:endParaRPr lang="en-ZA" sz="2800" b="1" dirty="0"/>
          </a:p>
        </p:txBody>
      </p:sp>
    </p:spTree>
    <p:extLst>
      <p:ext uri="{BB962C8B-B14F-4D97-AF65-F5344CB8AC3E}">
        <p14:creationId xmlns:p14="http://schemas.microsoft.com/office/powerpoint/2010/main" val="340765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flower&#10;&#10;Description automatically generated with low confidence">
            <a:extLst>
              <a:ext uri="{FF2B5EF4-FFF2-40B4-BE49-F238E27FC236}">
                <a16:creationId xmlns:a16="http://schemas.microsoft.com/office/drawing/2014/main" id="{609CF6D1-2B1E-431F-8219-128AC88CD4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54"/>
          <a:stretch/>
        </p:blipFill>
        <p:spPr>
          <a:xfrm>
            <a:off x="-125186" y="-1"/>
            <a:ext cx="12317186" cy="6858001"/>
          </a:xfrm>
          <a:prstGeom prst="rect">
            <a:avLst/>
          </a:prstGeom>
        </p:spPr>
      </p:pic>
      <p:sp>
        <p:nvSpPr>
          <p:cNvPr id="5" name="TextBox 4">
            <a:extLst>
              <a:ext uri="{FF2B5EF4-FFF2-40B4-BE49-F238E27FC236}">
                <a16:creationId xmlns:a16="http://schemas.microsoft.com/office/drawing/2014/main" id="{6B1CD693-36AD-4031-A2F7-00911DA81CA2}"/>
              </a:ext>
            </a:extLst>
          </p:cNvPr>
          <p:cNvSpPr txBox="1"/>
          <p:nvPr/>
        </p:nvSpPr>
        <p:spPr>
          <a:xfrm>
            <a:off x="0" y="6360695"/>
            <a:ext cx="6155870" cy="369332"/>
          </a:xfrm>
          <a:prstGeom prst="rect">
            <a:avLst/>
          </a:prstGeom>
          <a:noFill/>
        </p:spPr>
        <p:txBody>
          <a:bodyPr wrap="square">
            <a:spAutoFit/>
          </a:bodyPr>
          <a:lstStyle/>
          <a:p>
            <a:r>
              <a:rPr lang="en-GB" dirty="0">
                <a:solidFill>
                  <a:schemeClr val="bg1"/>
                </a:solidFill>
              </a:rPr>
              <a:t>Photo by </a:t>
            </a:r>
            <a:r>
              <a:rPr lang="en-GB" dirty="0">
                <a:solidFill>
                  <a:schemeClr val="bg1"/>
                </a:solidFill>
                <a:hlinkClick r:id="rId3">
                  <a:extLst>
                    <a:ext uri="{A12FA001-AC4F-418D-AE19-62706E023703}">
                      <ahyp:hlinkClr xmlns:ahyp="http://schemas.microsoft.com/office/drawing/2018/hyperlinkcolor" val="tx"/>
                    </a:ext>
                  </a:extLst>
                </a:hlinkClick>
              </a:rPr>
              <a:t>Laura Flint</a:t>
            </a:r>
            <a:r>
              <a:rPr lang="en-GB" dirty="0">
                <a:solidFill>
                  <a:schemeClr val="bg1"/>
                </a:solidFill>
              </a:rPr>
              <a:t> on </a:t>
            </a:r>
            <a:r>
              <a:rPr lang="en-GB" dirty="0">
                <a:solidFill>
                  <a:schemeClr val="bg1"/>
                </a:solidFill>
                <a:hlinkClick r:id="rId4">
                  <a:extLst>
                    <a:ext uri="{A12FA001-AC4F-418D-AE19-62706E023703}">
                      <ahyp:hlinkClr xmlns:ahyp="http://schemas.microsoft.com/office/drawing/2018/hyperlinkcolor" val="tx"/>
                    </a:ext>
                  </a:extLst>
                </a:hlinkClick>
              </a:rPr>
              <a:t>Unsplash</a:t>
            </a:r>
            <a:r>
              <a:rPr lang="en-GB" dirty="0">
                <a:solidFill>
                  <a:schemeClr val="bg1"/>
                </a:solidFill>
              </a:rPr>
              <a:t> </a:t>
            </a:r>
            <a:endParaRPr lang="en-ZA" dirty="0">
              <a:solidFill>
                <a:schemeClr val="bg1"/>
              </a:solidFill>
            </a:endParaRPr>
          </a:p>
        </p:txBody>
      </p:sp>
      <p:sp>
        <p:nvSpPr>
          <p:cNvPr id="6" name="TextBox 5">
            <a:extLst>
              <a:ext uri="{FF2B5EF4-FFF2-40B4-BE49-F238E27FC236}">
                <a16:creationId xmlns:a16="http://schemas.microsoft.com/office/drawing/2014/main" id="{C8F08845-6BC1-4B6E-BB32-1D5D38740DCD}"/>
              </a:ext>
            </a:extLst>
          </p:cNvPr>
          <p:cNvSpPr txBox="1"/>
          <p:nvPr/>
        </p:nvSpPr>
        <p:spPr>
          <a:xfrm>
            <a:off x="4760685" y="4178933"/>
            <a:ext cx="7431315" cy="2679067"/>
          </a:xfrm>
          <a:prstGeom prst="rect">
            <a:avLst/>
          </a:prstGeom>
          <a:solidFill>
            <a:schemeClr val="accent6">
              <a:lumMod val="75000"/>
              <a:alpha val="61000"/>
            </a:schemeClr>
          </a:solidFill>
        </p:spPr>
        <p:txBody>
          <a:bodyPr wrap="square" rtlCol="0">
            <a:spAutoFit/>
          </a:bodyPr>
          <a:lstStyle/>
          <a:p>
            <a:pPr>
              <a:lnSpc>
                <a:spcPct val="150000"/>
              </a:lnSpc>
            </a:pPr>
            <a:r>
              <a:rPr lang="en-ZA" sz="2400" b="1" i="0" dirty="0">
                <a:solidFill>
                  <a:schemeClr val="bg1"/>
                </a:solidFill>
                <a:effectLst/>
                <a:latin typeface="arial" panose="020B0604020202020204" pitchFamily="34" charset="0"/>
              </a:rPr>
              <a:t>Fynbos, A Symbol of Resilience</a:t>
            </a:r>
            <a:endParaRPr lang="en-GB" sz="2400" b="1" i="1" dirty="0">
              <a:solidFill>
                <a:schemeClr val="bg1"/>
              </a:solidFill>
              <a:effectLst/>
              <a:latin typeface="arial" panose="020B0604020202020204" pitchFamily="34" charset="0"/>
            </a:endParaRPr>
          </a:p>
          <a:p>
            <a:pPr>
              <a:lnSpc>
                <a:spcPct val="150000"/>
              </a:lnSpc>
            </a:pPr>
            <a:r>
              <a:rPr lang="en-GB" b="1" i="1" dirty="0">
                <a:solidFill>
                  <a:schemeClr val="bg1"/>
                </a:solidFill>
                <a:effectLst/>
                <a:latin typeface="arial" panose="020B0604020202020204" pitchFamily="34" charset="0"/>
              </a:rPr>
              <a:t>Fire acts as mineralizing agent in fynbos</a:t>
            </a:r>
            <a:r>
              <a:rPr lang="en-GB" b="0" i="1" dirty="0">
                <a:solidFill>
                  <a:schemeClr val="bg1"/>
                </a:solidFill>
                <a:effectLst/>
                <a:latin typeface="arial" panose="020B0604020202020204" pitchFamily="34" charset="0"/>
              </a:rPr>
              <a:t> in that the ash left after the fire returns mineral elements that were held above ground by the plants back to the soil. The disturbance that fire causes also makes water, nutrients and light more available for a certain period after the fire. Some types of fynbos seed requires fire to germinate</a:t>
            </a:r>
            <a:endParaRPr lang="en-ZA" i="1" dirty="0">
              <a:solidFill>
                <a:schemeClr val="bg1"/>
              </a:solidFill>
            </a:endParaRPr>
          </a:p>
        </p:txBody>
      </p:sp>
      <p:sp>
        <p:nvSpPr>
          <p:cNvPr id="7" name="TextBox 6">
            <a:extLst>
              <a:ext uri="{FF2B5EF4-FFF2-40B4-BE49-F238E27FC236}">
                <a16:creationId xmlns:a16="http://schemas.microsoft.com/office/drawing/2014/main" id="{8F4EFA5B-9680-43DC-B231-F1D3A0701EE3}"/>
              </a:ext>
            </a:extLst>
          </p:cNvPr>
          <p:cNvSpPr txBox="1"/>
          <p:nvPr/>
        </p:nvSpPr>
        <p:spPr>
          <a:xfrm>
            <a:off x="-125186" y="0"/>
            <a:ext cx="12317186" cy="2228815"/>
          </a:xfrm>
          <a:prstGeom prst="rect">
            <a:avLst/>
          </a:prstGeom>
          <a:solidFill>
            <a:srgbClr val="906E84">
              <a:alpha val="61000"/>
            </a:srgbClr>
          </a:solidFill>
        </p:spPr>
        <p:txBody>
          <a:bodyPr wrap="square" rtlCol="0">
            <a:spAutoFit/>
          </a:bodyPr>
          <a:lstStyle/>
          <a:p>
            <a:pPr algn="ctr">
              <a:lnSpc>
                <a:spcPct val="150000"/>
              </a:lnSpc>
            </a:pPr>
            <a:r>
              <a:rPr lang="en-GB" sz="3200" b="0" dirty="0">
                <a:solidFill>
                  <a:schemeClr val="bg1"/>
                </a:solidFill>
                <a:effectLst/>
                <a:latin typeface="Arial" panose="020B0604020202020204" pitchFamily="34" charset="0"/>
                <a:cs typeface="Arial" panose="020B0604020202020204" pitchFamily="34" charset="0"/>
              </a:rPr>
              <a:t>Implications for training of evaluators in 2021 and beyond?</a:t>
            </a:r>
            <a:r>
              <a:rPr lang="en-ZA" sz="3200" dirty="0">
                <a:solidFill>
                  <a:schemeClr val="bg1"/>
                </a:solidFill>
                <a:latin typeface="Arial" panose="020B0604020202020204" pitchFamily="34" charset="0"/>
                <a:cs typeface="Arial" panose="020B0604020202020204" pitchFamily="34" charset="0"/>
              </a:rPr>
              <a:t> </a:t>
            </a:r>
          </a:p>
          <a:p>
            <a:pPr algn="ctr">
              <a:lnSpc>
                <a:spcPct val="150000"/>
              </a:lnSpc>
            </a:pPr>
            <a:r>
              <a:rPr lang="en-ZA" sz="3200" b="1" i="0" dirty="0">
                <a:solidFill>
                  <a:schemeClr val="bg1"/>
                </a:solidFill>
                <a:effectLst/>
                <a:latin typeface="arial" panose="020B0604020202020204" pitchFamily="34" charset="0"/>
              </a:rPr>
              <a:t>Resilience and Adaptability </a:t>
            </a:r>
          </a:p>
          <a:p>
            <a:pPr algn="ctr">
              <a:lnSpc>
                <a:spcPct val="150000"/>
              </a:lnSpc>
            </a:pPr>
            <a:r>
              <a:rPr lang="en-ZA" sz="3200" b="1" dirty="0">
                <a:solidFill>
                  <a:schemeClr val="bg1"/>
                </a:solidFill>
                <a:latin typeface="arial" panose="020B0604020202020204" pitchFamily="34" charset="0"/>
              </a:rPr>
              <a:t>At </a:t>
            </a:r>
            <a:r>
              <a:rPr lang="en-ZA" sz="3200" b="1" i="0" u="sng" dirty="0">
                <a:solidFill>
                  <a:schemeClr val="bg1"/>
                </a:solidFill>
                <a:effectLst/>
                <a:latin typeface="arial" panose="020B0604020202020204" pitchFamily="34" charset="0"/>
              </a:rPr>
              <a:t>individual</a:t>
            </a:r>
            <a:r>
              <a:rPr lang="en-ZA" sz="3200" b="1" i="0" dirty="0">
                <a:solidFill>
                  <a:schemeClr val="bg1"/>
                </a:solidFill>
                <a:effectLst/>
                <a:latin typeface="arial" panose="020B0604020202020204" pitchFamily="34" charset="0"/>
              </a:rPr>
              <a:t> as well as </a:t>
            </a:r>
            <a:r>
              <a:rPr lang="en-ZA" sz="3200" b="1" i="0" u="sng" dirty="0">
                <a:solidFill>
                  <a:schemeClr val="bg1"/>
                </a:solidFill>
                <a:effectLst/>
                <a:latin typeface="arial" panose="020B0604020202020204" pitchFamily="34" charset="0"/>
              </a:rPr>
              <a:t>system’s</a:t>
            </a:r>
            <a:r>
              <a:rPr lang="en-ZA" sz="3200" b="1" i="0" dirty="0">
                <a:solidFill>
                  <a:schemeClr val="bg1"/>
                </a:solidFill>
                <a:effectLst/>
                <a:latin typeface="arial" panose="020B0604020202020204" pitchFamily="34" charset="0"/>
              </a:rPr>
              <a:t> level</a:t>
            </a:r>
            <a:endParaRPr lang="en-ZA" sz="2400" i="1" dirty="0">
              <a:solidFill>
                <a:schemeClr val="bg1"/>
              </a:solidFill>
            </a:endParaRPr>
          </a:p>
        </p:txBody>
      </p:sp>
    </p:spTree>
    <p:extLst>
      <p:ext uri="{BB962C8B-B14F-4D97-AF65-F5344CB8AC3E}">
        <p14:creationId xmlns:p14="http://schemas.microsoft.com/office/powerpoint/2010/main" val="4082615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636</Words>
  <Application>Microsoft Macintosh PowerPoint</Application>
  <PresentationFormat>Widescreen</PresentationFormat>
  <Paragraphs>89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-apple-system</vt:lpstr>
      <vt:lpstr>Arial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Benita Williams</dc:creator>
  <cp:lastModifiedBy>MACDOUGALL Ian</cp:lastModifiedBy>
  <cp:revision>18</cp:revision>
  <dcterms:created xsi:type="dcterms:W3CDTF">2021-09-19T18:38:53Z</dcterms:created>
  <dcterms:modified xsi:type="dcterms:W3CDTF">2021-10-04T08:22:59Z</dcterms:modified>
</cp:coreProperties>
</file>