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 id="2147483790" r:id="rId2"/>
  </p:sldMasterIdLst>
  <p:notesMasterIdLst>
    <p:notesMasterId r:id="rId12"/>
  </p:notesMasterIdLst>
  <p:sldIdLst>
    <p:sldId id="256" r:id="rId3"/>
    <p:sldId id="281" r:id="rId4"/>
    <p:sldId id="290" r:id="rId5"/>
    <p:sldId id="257" r:id="rId6"/>
    <p:sldId id="284" r:id="rId7"/>
    <p:sldId id="286" r:id="rId8"/>
    <p:sldId id="288" r:id="rId9"/>
    <p:sldId id="283" r:id="rId10"/>
    <p:sldId id="2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27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3" d="100"/>
          <a:sy n="33" d="100"/>
        </p:scale>
        <p:origin x="10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6B24BB-414C-4923-8D48-AC9AEA8F15DC}" type="doc">
      <dgm:prSet loTypeId="urn:microsoft.com/office/officeart/2005/8/layout/target3" loCatId="list" qsTypeId="urn:microsoft.com/office/officeart/2005/8/quickstyle/simple1" qsCatId="simple" csTypeId="urn:microsoft.com/office/officeart/2005/8/colors/accent2_4" csCatId="accent2" phldr="1"/>
      <dgm:spPr/>
      <dgm:t>
        <a:bodyPr/>
        <a:lstStyle/>
        <a:p>
          <a:endParaRPr lang="en-US"/>
        </a:p>
      </dgm:t>
    </dgm:pt>
    <dgm:pt modelId="{C7BC34C9-F12F-4EB8-88DB-FF97D3A9A549}">
      <dgm:prSet custT="1"/>
      <dgm:spPr/>
      <dgm:t>
        <a:bodyPr/>
        <a:lstStyle/>
        <a:p>
          <a:r>
            <a:rPr lang="en-US" sz="3600" dirty="0">
              <a:latin typeface="Tw Cen MT" panose="020B0602020104020603" pitchFamily="34" charset="0"/>
            </a:rPr>
            <a:t>Traditional Health System Evaluations </a:t>
          </a:r>
        </a:p>
      </dgm:t>
    </dgm:pt>
    <dgm:pt modelId="{0B4D9BE9-42EA-4254-AF82-1D6859F1D38C}" type="parTrans" cxnId="{6F25E68F-4710-4AFA-87F7-DF91B343D9F0}">
      <dgm:prSet/>
      <dgm:spPr/>
      <dgm:t>
        <a:bodyPr/>
        <a:lstStyle/>
        <a:p>
          <a:endParaRPr lang="en-US"/>
        </a:p>
      </dgm:t>
    </dgm:pt>
    <dgm:pt modelId="{B1A0ACB7-09C9-4ED0-8736-862E4F24F280}" type="sibTrans" cxnId="{6F25E68F-4710-4AFA-87F7-DF91B343D9F0}">
      <dgm:prSet/>
      <dgm:spPr/>
      <dgm:t>
        <a:bodyPr/>
        <a:lstStyle/>
        <a:p>
          <a:endParaRPr lang="en-US"/>
        </a:p>
      </dgm:t>
    </dgm:pt>
    <dgm:pt modelId="{C60191C1-90A9-4869-AFB8-F3B9B3689EBA}">
      <dgm:prSet/>
      <dgm:spPr/>
      <dgm:t>
        <a:bodyPr/>
        <a:lstStyle/>
        <a:p>
          <a:pPr>
            <a:buFont typeface="Wingdings" panose="05000000000000000000" pitchFamily="2" charset="2"/>
            <a:buChar char="§"/>
          </a:pPr>
          <a:r>
            <a:rPr lang="en-US" dirty="0">
              <a:latin typeface="Tw Cen MT" panose="020B0602020104020603" pitchFamily="34" charset="0"/>
            </a:rPr>
            <a:t>Look at change or progress in the sense of alleviating input constraints</a:t>
          </a:r>
        </a:p>
      </dgm:t>
    </dgm:pt>
    <dgm:pt modelId="{CA1153D6-B156-4F3B-8297-6798D23CB63A}" type="parTrans" cxnId="{80444C2E-8FCC-4F2E-A750-489D85D61E3E}">
      <dgm:prSet/>
      <dgm:spPr/>
      <dgm:t>
        <a:bodyPr/>
        <a:lstStyle/>
        <a:p>
          <a:endParaRPr lang="en-US"/>
        </a:p>
      </dgm:t>
    </dgm:pt>
    <dgm:pt modelId="{E42A697E-B615-442D-BB3D-D6EFABA71E94}" type="sibTrans" cxnId="{80444C2E-8FCC-4F2E-A750-489D85D61E3E}">
      <dgm:prSet/>
      <dgm:spPr/>
      <dgm:t>
        <a:bodyPr/>
        <a:lstStyle/>
        <a:p>
          <a:endParaRPr lang="en-US"/>
        </a:p>
      </dgm:t>
    </dgm:pt>
    <dgm:pt modelId="{F2A5E0C1-0D9F-4B75-AE6F-9A7B659F2A1C}">
      <dgm:prSet/>
      <dgm:spPr/>
      <dgm:t>
        <a:bodyPr/>
        <a:lstStyle/>
        <a:p>
          <a:pPr>
            <a:buFont typeface="Wingdings" panose="05000000000000000000" pitchFamily="2" charset="2"/>
            <a:buChar char="§"/>
          </a:pPr>
          <a:r>
            <a:rPr lang="en-US" dirty="0">
              <a:latin typeface="Tw Cen MT" panose="020B0602020104020603" pitchFamily="34" charset="0"/>
            </a:rPr>
            <a:t>Frameworks are mostly linear</a:t>
          </a:r>
        </a:p>
      </dgm:t>
    </dgm:pt>
    <dgm:pt modelId="{2575978F-A10D-41CC-B761-51A6BBBFE29E}" type="parTrans" cxnId="{3C3A455F-97E9-482F-A9E4-C24D4CF475DE}">
      <dgm:prSet/>
      <dgm:spPr/>
      <dgm:t>
        <a:bodyPr/>
        <a:lstStyle/>
        <a:p>
          <a:endParaRPr lang="en-US"/>
        </a:p>
      </dgm:t>
    </dgm:pt>
    <dgm:pt modelId="{8EBBC306-759B-4D3F-B179-D8B8AF8F28B7}" type="sibTrans" cxnId="{3C3A455F-97E9-482F-A9E4-C24D4CF475DE}">
      <dgm:prSet/>
      <dgm:spPr/>
      <dgm:t>
        <a:bodyPr/>
        <a:lstStyle/>
        <a:p>
          <a:endParaRPr lang="en-US"/>
        </a:p>
      </dgm:t>
    </dgm:pt>
    <dgm:pt modelId="{1F9AC3E8-A195-4A1E-8215-F9E31A4E1211}">
      <dgm:prSet/>
      <dgm:spPr/>
      <dgm:t>
        <a:bodyPr/>
        <a:lstStyle/>
        <a:p>
          <a:pPr>
            <a:buFont typeface="Wingdings" panose="05000000000000000000" pitchFamily="2" charset="2"/>
            <a:buChar char="§"/>
          </a:pPr>
          <a:r>
            <a:rPr lang="en-US" dirty="0">
              <a:latin typeface="Tw Cen MT" panose="020B0602020104020603" pitchFamily="34" charset="0"/>
            </a:rPr>
            <a:t>Show limited interconnectedness and interdependency across system blocks or pillars</a:t>
          </a:r>
        </a:p>
      </dgm:t>
    </dgm:pt>
    <dgm:pt modelId="{8657C530-342B-4EC4-9482-D08CCD7D2375}" type="parTrans" cxnId="{4CACE002-A94B-4306-82EA-AC6ACAF45BF0}">
      <dgm:prSet/>
      <dgm:spPr/>
      <dgm:t>
        <a:bodyPr/>
        <a:lstStyle/>
        <a:p>
          <a:endParaRPr lang="en-US"/>
        </a:p>
      </dgm:t>
    </dgm:pt>
    <dgm:pt modelId="{48624017-2D14-4295-8B20-80AB3DE8D1EA}" type="sibTrans" cxnId="{4CACE002-A94B-4306-82EA-AC6ACAF45BF0}">
      <dgm:prSet/>
      <dgm:spPr/>
      <dgm:t>
        <a:bodyPr/>
        <a:lstStyle/>
        <a:p>
          <a:endParaRPr lang="en-US"/>
        </a:p>
      </dgm:t>
    </dgm:pt>
    <dgm:pt modelId="{38E32B87-E336-4167-AEC4-32D68D485880}">
      <dgm:prSet/>
      <dgm:spPr/>
      <dgm:t>
        <a:bodyPr/>
        <a:lstStyle/>
        <a:p>
          <a:pPr>
            <a:buFont typeface="Wingdings" panose="05000000000000000000" pitchFamily="2" charset="2"/>
            <a:buChar char="§"/>
          </a:pPr>
          <a:r>
            <a:rPr lang="en-US" dirty="0">
              <a:latin typeface="Tw Cen MT" panose="020B0602020104020603" pitchFamily="34" charset="0"/>
            </a:rPr>
            <a:t>Miss to capture the multi-dimensional and multi-level changes and impact</a:t>
          </a:r>
        </a:p>
      </dgm:t>
    </dgm:pt>
    <dgm:pt modelId="{AA48E521-E027-49F3-B37F-2C8C4E73E66A}" type="parTrans" cxnId="{E34D8C46-31DA-498A-84BA-D71D7A86FF3F}">
      <dgm:prSet/>
      <dgm:spPr/>
      <dgm:t>
        <a:bodyPr/>
        <a:lstStyle/>
        <a:p>
          <a:endParaRPr lang="en-US"/>
        </a:p>
      </dgm:t>
    </dgm:pt>
    <dgm:pt modelId="{5F938F4B-6B7F-4C3D-B662-535587A01ACB}" type="sibTrans" cxnId="{E34D8C46-31DA-498A-84BA-D71D7A86FF3F}">
      <dgm:prSet/>
      <dgm:spPr/>
      <dgm:t>
        <a:bodyPr/>
        <a:lstStyle/>
        <a:p>
          <a:endParaRPr lang="en-US"/>
        </a:p>
      </dgm:t>
    </dgm:pt>
    <dgm:pt modelId="{22F0B4BF-3139-47E4-B75C-21B3712E44C8}">
      <dgm:prSet/>
      <dgm:spPr/>
      <dgm:t>
        <a:bodyPr/>
        <a:lstStyle/>
        <a:p>
          <a:pPr>
            <a:buFont typeface="Wingdings" panose="05000000000000000000" pitchFamily="2" charset="2"/>
            <a:buChar char="§"/>
          </a:pPr>
          <a:r>
            <a:rPr lang="en-US" dirty="0">
              <a:latin typeface="Tw Cen MT" panose="020B0602020104020603" pitchFamily="34" charset="0"/>
            </a:rPr>
            <a:t>Miss to fully incorporate constructs like capacities, absorptive capacities, and behavioral changes in the eco-system of systems evaluations.</a:t>
          </a:r>
        </a:p>
      </dgm:t>
    </dgm:pt>
    <dgm:pt modelId="{00612434-1243-4FBB-A72F-D51AF2771B10}" type="parTrans" cxnId="{45DE0128-28A2-4ECD-A2E2-B3088097967E}">
      <dgm:prSet/>
      <dgm:spPr/>
      <dgm:t>
        <a:bodyPr/>
        <a:lstStyle/>
        <a:p>
          <a:endParaRPr lang="en-US"/>
        </a:p>
      </dgm:t>
    </dgm:pt>
    <dgm:pt modelId="{88BB10EA-C0A7-4F6B-9915-800A54DA6A58}" type="sibTrans" cxnId="{45DE0128-28A2-4ECD-A2E2-B3088097967E}">
      <dgm:prSet/>
      <dgm:spPr/>
      <dgm:t>
        <a:bodyPr/>
        <a:lstStyle/>
        <a:p>
          <a:endParaRPr lang="en-US"/>
        </a:p>
      </dgm:t>
    </dgm:pt>
    <dgm:pt modelId="{4BBEF404-DE17-419E-B727-FAD5804012C5}" type="pres">
      <dgm:prSet presAssocID="{C46B24BB-414C-4923-8D48-AC9AEA8F15DC}" presName="Name0" presStyleCnt="0">
        <dgm:presLayoutVars>
          <dgm:chMax val="7"/>
          <dgm:dir/>
          <dgm:animLvl val="lvl"/>
          <dgm:resizeHandles val="exact"/>
        </dgm:presLayoutVars>
      </dgm:prSet>
      <dgm:spPr/>
    </dgm:pt>
    <dgm:pt modelId="{97F28BB3-9A2B-4A4A-8744-E9021C229BD2}" type="pres">
      <dgm:prSet presAssocID="{C7BC34C9-F12F-4EB8-88DB-FF97D3A9A549}" presName="circle1" presStyleLbl="node1" presStyleIdx="0" presStyleCnt="1"/>
      <dgm:spPr/>
    </dgm:pt>
    <dgm:pt modelId="{3A6DE69F-7FD9-4FAB-88D8-737B01CC2B45}" type="pres">
      <dgm:prSet presAssocID="{C7BC34C9-F12F-4EB8-88DB-FF97D3A9A549}" presName="space" presStyleCnt="0"/>
      <dgm:spPr/>
    </dgm:pt>
    <dgm:pt modelId="{DAF41761-0949-41B3-87AA-571B4DECE7AC}" type="pres">
      <dgm:prSet presAssocID="{C7BC34C9-F12F-4EB8-88DB-FF97D3A9A549}" presName="rect1" presStyleLbl="alignAcc1" presStyleIdx="0" presStyleCnt="1"/>
      <dgm:spPr/>
    </dgm:pt>
    <dgm:pt modelId="{3316D5B6-F2EE-4DFF-BD39-5FF08B0EC1DE}" type="pres">
      <dgm:prSet presAssocID="{C7BC34C9-F12F-4EB8-88DB-FF97D3A9A549}" presName="rect1ParTx" presStyleLbl="alignAcc1" presStyleIdx="0" presStyleCnt="1">
        <dgm:presLayoutVars>
          <dgm:chMax val="1"/>
          <dgm:bulletEnabled val="1"/>
        </dgm:presLayoutVars>
      </dgm:prSet>
      <dgm:spPr/>
    </dgm:pt>
    <dgm:pt modelId="{6221998B-D927-45EE-9642-BD9DB502C3F0}" type="pres">
      <dgm:prSet presAssocID="{C7BC34C9-F12F-4EB8-88DB-FF97D3A9A549}" presName="rect1ChTx" presStyleLbl="alignAcc1" presStyleIdx="0" presStyleCnt="1">
        <dgm:presLayoutVars>
          <dgm:bulletEnabled val="1"/>
        </dgm:presLayoutVars>
      </dgm:prSet>
      <dgm:spPr/>
    </dgm:pt>
  </dgm:ptLst>
  <dgm:cxnLst>
    <dgm:cxn modelId="{4CACE002-A94B-4306-82EA-AC6ACAF45BF0}" srcId="{C7BC34C9-F12F-4EB8-88DB-FF97D3A9A549}" destId="{1F9AC3E8-A195-4A1E-8215-F9E31A4E1211}" srcOrd="2" destOrd="0" parTransId="{8657C530-342B-4EC4-9482-D08CCD7D2375}" sibTransId="{48624017-2D14-4295-8B20-80AB3DE8D1EA}"/>
    <dgm:cxn modelId="{0BE7EA05-A9D9-4802-B4F2-DF5FB2AE7ADA}" type="presOf" srcId="{22F0B4BF-3139-47E4-B75C-21B3712E44C8}" destId="{6221998B-D927-45EE-9642-BD9DB502C3F0}" srcOrd="0" destOrd="4" presId="urn:microsoft.com/office/officeart/2005/8/layout/target3"/>
    <dgm:cxn modelId="{24C24A20-37EB-4859-99B6-B96A7B0691E5}" type="presOf" srcId="{1F9AC3E8-A195-4A1E-8215-F9E31A4E1211}" destId="{6221998B-D927-45EE-9642-BD9DB502C3F0}" srcOrd="0" destOrd="2" presId="urn:microsoft.com/office/officeart/2005/8/layout/target3"/>
    <dgm:cxn modelId="{45DE0128-28A2-4ECD-A2E2-B3088097967E}" srcId="{C7BC34C9-F12F-4EB8-88DB-FF97D3A9A549}" destId="{22F0B4BF-3139-47E4-B75C-21B3712E44C8}" srcOrd="4" destOrd="0" parTransId="{00612434-1243-4FBB-A72F-D51AF2771B10}" sibTransId="{88BB10EA-C0A7-4F6B-9915-800A54DA6A58}"/>
    <dgm:cxn modelId="{80444C2E-8FCC-4F2E-A750-489D85D61E3E}" srcId="{C7BC34C9-F12F-4EB8-88DB-FF97D3A9A549}" destId="{C60191C1-90A9-4869-AFB8-F3B9B3689EBA}" srcOrd="0" destOrd="0" parTransId="{CA1153D6-B156-4F3B-8297-6798D23CB63A}" sibTransId="{E42A697E-B615-442D-BB3D-D6EFABA71E94}"/>
    <dgm:cxn modelId="{32DAF02F-0B24-425F-A3AF-9643E32B5E09}" type="presOf" srcId="{C46B24BB-414C-4923-8D48-AC9AEA8F15DC}" destId="{4BBEF404-DE17-419E-B727-FAD5804012C5}" srcOrd="0" destOrd="0" presId="urn:microsoft.com/office/officeart/2005/8/layout/target3"/>
    <dgm:cxn modelId="{66C5B539-38FF-44E8-B8BD-B8662E2E4588}" type="presOf" srcId="{C60191C1-90A9-4869-AFB8-F3B9B3689EBA}" destId="{6221998B-D927-45EE-9642-BD9DB502C3F0}" srcOrd="0" destOrd="0" presId="urn:microsoft.com/office/officeart/2005/8/layout/target3"/>
    <dgm:cxn modelId="{3C3A455F-97E9-482F-A9E4-C24D4CF475DE}" srcId="{C7BC34C9-F12F-4EB8-88DB-FF97D3A9A549}" destId="{F2A5E0C1-0D9F-4B75-AE6F-9A7B659F2A1C}" srcOrd="1" destOrd="0" parTransId="{2575978F-A10D-41CC-B761-51A6BBBFE29E}" sibTransId="{8EBBC306-759B-4D3F-B179-D8B8AF8F28B7}"/>
    <dgm:cxn modelId="{E34D8C46-31DA-498A-84BA-D71D7A86FF3F}" srcId="{C7BC34C9-F12F-4EB8-88DB-FF97D3A9A549}" destId="{38E32B87-E336-4167-AEC4-32D68D485880}" srcOrd="3" destOrd="0" parTransId="{AA48E521-E027-49F3-B37F-2C8C4E73E66A}" sibTransId="{5F938F4B-6B7F-4C3D-B662-535587A01ACB}"/>
    <dgm:cxn modelId="{879F2E71-BCFC-47FF-BB38-3902A78C86FF}" type="presOf" srcId="{38E32B87-E336-4167-AEC4-32D68D485880}" destId="{6221998B-D927-45EE-9642-BD9DB502C3F0}" srcOrd="0" destOrd="3" presId="urn:microsoft.com/office/officeart/2005/8/layout/target3"/>
    <dgm:cxn modelId="{BBF04154-8EDB-42D2-A818-F6E78A9DBDC4}" type="presOf" srcId="{F2A5E0C1-0D9F-4B75-AE6F-9A7B659F2A1C}" destId="{6221998B-D927-45EE-9642-BD9DB502C3F0}" srcOrd="0" destOrd="1" presId="urn:microsoft.com/office/officeart/2005/8/layout/target3"/>
    <dgm:cxn modelId="{6F25E68F-4710-4AFA-87F7-DF91B343D9F0}" srcId="{C46B24BB-414C-4923-8D48-AC9AEA8F15DC}" destId="{C7BC34C9-F12F-4EB8-88DB-FF97D3A9A549}" srcOrd="0" destOrd="0" parTransId="{0B4D9BE9-42EA-4254-AF82-1D6859F1D38C}" sibTransId="{B1A0ACB7-09C9-4ED0-8736-862E4F24F280}"/>
    <dgm:cxn modelId="{F14E1DDE-905E-4036-AF77-83A531451B4C}" type="presOf" srcId="{C7BC34C9-F12F-4EB8-88DB-FF97D3A9A549}" destId="{3316D5B6-F2EE-4DFF-BD39-5FF08B0EC1DE}" srcOrd="1" destOrd="0" presId="urn:microsoft.com/office/officeart/2005/8/layout/target3"/>
    <dgm:cxn modelId="{E42B51EC-CBB1-4165-A6A7-3C1115CB28C0}" type="presOf" srcId="{C7BC34C9-F12F-4EB8-88DB-FF97D3A9A549}" destId="{DAF41761-0949-41B3-87AA-571B4DECE7AC}" srcOrd="0" destOrd="0" presId="urn:microsoft.com/office/officeart/2005/8/layout/target3"/>
    <dgm:cxn modelId="{60CDB48E-B65A-41AB-86A2-B0233E48AD1B}" type="presParOf" srcId="{4BBEF404-DE17-419E-B727-FAD5804012C5}" destId="{97F28BB3-9A2B-4A4A-8744-E9021C229BD2}" srcOrd="0" destOrd="0" presId="urn:microsoft.com/office/officeart/2005/8/layout/target3"/>
    <dgm:cxn modelId="{2C3CD325-FEB9-4777-99E8-463DB3418F81}" type="presParOf" srcId="{4BBEF404-DE17-419E-B727-FAD5804012C5}" destId="{3A6DE69F-7FD9-4FAB-88D8-737B01CC2B45}" srcOrd="1" destOrd="0" presId="urn:microsoft.com/office/officeart/2005/8/layout/target3"/>
    <dgm:cxn modelId="{D3740384-11BD-47C4-AFC0-51CCA63B9323}" type="presParOf" srcId="{4BBEF404-DE17-419E-B727-FAD5804012C5}" destId="{DAF41761-0949-41B3-87AA-571B4DECE7AC}" srcOrd="2" destOrd="0" presId="urn:microsoft.com/office/officeart/2005/8/layout/target3"/>
    <dgm:cxn modelId="{0E2763A4-F317-4D0C-AF99-2D3B4226B674}" type="presParOf" srcId="{4BBEF404-DE17-419E-B727-FAD5804012C5}" destId="{3316D5B6-F2EE-4DFF-BD39-5FF08B0EC1DE}" srcOrd="3" destOrd="0" presId="urn:microsoft.com/office/officeart/2005/8/layout/target3"/>
    <dgm:cxn modelId="{5DE3B0AB-243A-4DE3-A825-8CF88EFBF48B}" type="presParOf" srcId="{4BBEF404-DE17-419E-B727-FAD5804012C5}" destId="{6221998B-D927-45EE-9642-BD9DB502C3F0}" srcOrd="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AB2BE7-F6E2-4275-AF9B-E0430C6F049C}"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n-US"/>
        </a:p>
      </dgm:t>
    </dgm:pt>
    <dgm:pt modelId="{20805331-9514-4095-8082-923435AAAC9D}">
      <dgm:prSet custT="1"/>
      <dgm:spPr/>
      <dgm:t>
        <a:bodyPr/>
        <a:lstStyle/>
        <a:p>
          <a:r>
            <a:rPr lang="en-US" sz="1600" dirty="0">
              <a:latin typeface="Tw Cen MT" panose="020B0602020104020603" pitchFamily="34" charset="0"/>
            </a:rPr>
            <a:t>Stakeholders’ perspective on success and Ownership of intervention</a:t>
          </a:r>
        </a:p>
      </dgm:t>
    </dgm:pt>
    <dgm:pt modelId="{D3A121E2-A469-44A7-A38B-FB1C2DA5A145}" type="parTrans" cxnId="{46451B27-3939-4B46-BB71-7B56F83EC20F}">
      <dgm:prSet/>
      <dgm:spPr/>
      <dgm:t>
        <a:bodyPr/>
        <a:lstStyle/>
        <a:p>
          <a:endParaRPr lang="en-US" sz="1600">
            <a:latin typeface="Tw Cen MT" panose="020B0602020104020603" pitchFamily="34" charset="0"/>
          </a:endParaRPr>
        </a:p>
      </dgm:t>
    </dgm:pt>
    <dgm:pt modelId="{C5BFBDC9-8C88-4894-AAEB-82B3750DECA3}" type="sibTrans" cxnId="{46451B27-3939-4B46-BB71-7B56F83EC20F}">
      <dgm:prSet/>
      <dgm:spPr/>
      <dgm:t>
        <a:bodyPr/>
        <a:lstStyle/>
        <a:p>
          <a:endParaRPr lang="en-US" sz="1600">
            <a:latin typeface="Tw Cen MT" panose="020B0602020104020603" pitchFamily="34" charset="0"/>
          </a:endParaRPr>
        </a:p>
      </dgm:t>
    </dgm:pt>
    <dgm:pt modelId="{12B86F39-9579-4125-9C47-CEAA090631BE}">
      <dgm:prSet custT="1"/>
      <dgm:spPr/>
      <dgm:t>
        <a:bodyPr/>
        <a:lstStyle/>
        <a:p>
          <a:r>
            <a:rPr lang="en-US" sz="1600" dirty="0">
              <a:latin typeface="Tw Cen MT" panose="020B0602020104020603" pitchFamily="34" charset="0"/>
            </a:rPr>
            <a:t>Understand Stakeholders’ perspective on sustaining the HSS interventions without the technical support of UPTSU, in context and culture of UP health system.</a:t>
          </a:r>
        </a:p>
      </dgm:t>
    </dgm:pt>
    <dgm:pt modelId="{67AE8447-15C9-4933-96A9-71F3300553A2}" type="parTrans" cxnId="{4466E712-031E-4660-BC32-693C845F0384}">
      <dgm:prSet/>
      <dgm:spPr/>
      <dgm:t>
        <a:bodyPr/>
        <a:lstStyle/>
        <a:p>
          <a:endParaRPr lang="en-US" sz="1600">
            <a:latin typeface="Tw Cen MT" panose="020B0602020104020603" pitchFamily="34" charset="0"/>
          </a:endParaRPr>
        </a:p>
      </dgm:t>
    </dgm:pt>
    <dgm:pt modelId="{27DA52C6-53A8-4923-A411-21B98BD4BD5B}" type="sibTrans" cxnId="{4466E712-031E-4660-BC32-693C845F0384}">
      <dgm:prSet/>
      <dgm:spPr/>
      <dgm:t>
        <a:bodyPr/>
        <a:lstStyle/>
        <a:p>
          <a:endParaRPr lang="en-US" sz="1600">
            <a:latin typeface="Tw Cen MT" panose="020B0602020104020603" pitchFamily="34" charset="0"/>
          </a:endParaRPr>
        </a:p>
      </dgm:t>
    </dgm:pt>
    <dgm:pt modelId="{0EA12CF6-2F78-43C2-A530-21BA47CFEADB}">
      <dgm:prSet custT="1"/>
      <dgm:spPr/>
      <dgm:t>
        <a:bodyPr/>
        <a:lstStyle/>
        <a:p>
          <a:r>
            <a:rPr lang="en-US" sz="1600" dirty="0">
              <a:latin typeface="Tw Cen MT" panose="020B0602020104020603" pitchFamily="34" charset="0"/>
            </a:rPr>
            <a:t>Provide a direction for the investments towards the exit strategies; identifying gaps and strengths for moving forward.</a:t>
          </a:r>
        </a:p>
      </dgm:t>
    </dgm:pt>
    <dgm:pt modelId="{B7822BC4-771A-4891-B8F4-F1A986496240}" type="parTrans" cxnId="{927A85A7-2290-4901-93CA-BF645FCCD909}">
      <dgm:prSet/>
      <dgm:spPr/>
      <dgm:t>
        <a:bodyPr/>
        <a:lstStyle/>
        <a:p>
          <a:endParaRPr lang="en-US" sz="1600">
            <a:latin typeface="Tw Cen MT" panose="020B0602020104020603" pitchFamily="34" charset="0"/>
          </a:endParaRPr>
        </a:p>
      </dgm:t>
    </dgm:pt>
    <dgm:pt modelId="{71030CCF-E1C8-440D-A6F1-CD0107E5CF48}" type="sibTrans" cxnId="{927A85A7-2290-4901-93CA-BF645FCCD909}">
      <dgm:prSet/>
      <dgm:spPr/>
      <dgm:t>
        <a:bodyPr/>
        <a:lstStyle/>
        <a:p>
          <a:endParaRPr lang="en-US" sz="1600">
            <a:latin typeface="Tw Cen MT" panose="020B0602020104020603" pitchFamily="34" charset="0"/>
          </a:endParaRPr>
        </a:p>
      </dgm:t>
    </dgm:pt>
    <dgm:pt modelId="{9260CFA0-2D43-46CE-B89E-2FBFF8441552}" type="pres">
      <dgm:prSet presAssocID="{53AB2BE7-F6E2-4275-AF9B-E0430C6F049C}" presName="diagram" presStyleCnt="0">
        <dgm:presLayoutVars>
          <dgm:dir/>
          <dgm:resizeHandles val="exact"/>
        </dgm:presLayoutVars>
      </dgm:prSet>
      <dgm:spPr/>
    </dgm:pt>
    <dgm:pt modelId="{DF910681-1F4A-4117-9704-40CC083A019C}" type="pres">
      <dgm:prSet presAssocID="{20805331-9514-4095-8082-923435AAAC9D}" presName="node" presStyleLbl="node1" presStyleIdx="0" presStyleCnt="3" custScaleX="148409">
        <dgm:presLayoutVars>
          <dgm:bulletEnabled val="1"/>
        </dgm:presLayoutVars>
      </dgm:prSet>
      <dgm:spPr/>
    </dgm:pt>
    <dgm:pt modelId="{49316E92-1A88-4810-B402-BD328171336E}" type="pres">
      <dgm:prSet presAssocID="{C5BFBDC9-8C88-4894-AAEB-82B3750DECA3}" presName="sibTrans" presStyleCnt="0"/>
      <dgm:spPr/>
    </dgm:pt>
    <dgm:pt modelId="{4FDB4E58-7322-41D2-A91E-E8047E746C8F}" type="pres">
      <dgm:prSet presAssocID="{12B86F39-9579-4125-9C47-CEAA090631BE}" presName="node" presStyleLbl="node1" presStyleIdx="1" presStyleCnt="3" custScaleX="148409">
        <dgm:presLayoutVars>
          <dgm:bulletEnabled val="1"/>
        </dgm:presLayoutVars>
      </dgm:prSet>
      <dgm:spPr/>
    </dgm:pt>
    <dgm:pt modelId="{801DA64D-DB5E-41CF-A1B4-18C5E899B1D5}" type="pres">
      <dgm:prSet presAssocID="{27DA52C6-53A8-4923-A411-21B98BD4BD5B}" presName="sibTrans" presStyleCnt="0"/>
      <dgm:spPr/>
    </dgm:pt>
    <dgm:pt modelId="{32E5E759-0ADA-4158-B2EF-3ECA39A0C820}" type="pres">
      <dgm:prSet presAssocID="{0EA12CF6-2F78-43C2-A530-21BA47CFEADB}" presName="node" presStyleLbl="node1" presStyleIdx="2" presStyleCnt="3" custScaleX="148076">
        <dgm:presLayoutVars>
          <dgm:bulletEnabled val="1"/>
        </dgm:presLayoutVars>
      </dgm:prSet>
      <dgm:spPr/>
    </dgm:pt>
  </dgm:ptLst>
  <dgm:cxnLst>
    <dgm:cxn modelId="{4466E712-031E-4660-BC32-693C845F0384}" srcId="{53AB2BE7-F6E2-4275-AF9B-E0430C6F049C}" destId="{12B86F39-9579-4125-9C47-CEAA090631BE}" srcOrd="1" destOrd="0" parTransId="{67AE8447-15C9-4933-96A9-71F3300553A2}" sibTransId="{27DA52C6-53A8-4923-A411-21B98BD4BD5B}"/>
    <dgm:cxn modelId="{46451B27-3939-4B46-BB71-7B56F83EC20F}" srcId="{53AB2BE7-F6E2-4275-AF9B-E0430C6F049C}" destId="{20805331-9514-4095-8082-923435AAAC9D}" srcOrd="0" destOrd="0" parTransId="{D3A121E2-A469-44A7-A38B-FB1C2DA5A145}" sibTransId="{C5BFBDC9-8C88-4894-AAEB-82B3750DECA3}"/>
    <dgm:cxn modelId="{39F5403F-2ECD-444C-BF8C-4F466960793A}" type="presOf" srcId="{12B86F39-9579-4125-9C47-CEAA090631BE}" destId="{4FDB4E58-7322-41D2-A91E-E8047E746C8F}" srcOrd="0" destOrd="0" presId="urn:microsoft.com/office/officeart/2005/8/layout/default"/>
    <dgm:cxn modelId="{D3161555-5438-4EB0-A85C-E291EFF07CE7}" type="presOf" srcId="{53AB2BE7-F6E2-4275-AF9B-E0430C6F049C}" destId="{9260CFA0-2D43-46CE-B89E-2FBFF8441552}" srcOrd="0" destOrd="0" presId="urn:microsoft.com/office/officeart/2005/8/layout/default"/>
    <dgm:cxn modelId="{20FE3182-9EFE-43B1-A401-8D1417FC1B4A}" type="presOf" srcId="{0EA12CF6-2F78-43C2-A530-21BA47CFEADB}" destId="{32E5E759-0ADA-4158-B2EF-3ECA39A0C820}" srcOrd="0" destOrd="0" presId="urn:microsoft.com/office/officeart/2005/8/layout/default"/>
    <dgm:cxn modelId="{927A85A7-2290-4901-93CA-BF645FCCD909}" srcId="{53AB2BE7-F6E2-4275-AF9B-E0430C6F049C}" destId="{0EA12CF6-2F78-43C2-A530-21BA47CFEADB}" srcOrd="2" destOrd="0" parTransId="{B7822BC4-771A-4891-B8F4-F1A986496240}" sibTransId="{71030CCF-E1C8-440D-A6F1-CD0107E5CF48}"/>
    <dgm:cxn modelId="{CBECA5FD-E61B-42A9-A37C-FB455476CA8A}" type="presOf" srcId="{20805331-9514-4095-8082-923435AAAC9D}" destId="{DF910681-1F4A-4117-9704-40CC083A019C}" srcOrd="0" destOrd="0" presId="urn:microsoft.com/office/officeart/2005/8/layout/default"/>
    <dgm:cxn modelId="{C70CEECD-468C-415F-A768-579F64D32944}" type="presParOf" srcId="{9260CFA0-2D43-46CE-B89E-2FBFF8441552}" destId="{DF910681-1F4A-4117-9704-40CC083A019C}" srcOrd="0" destOrd="0" presId="urn:microsoft.com/office/officeart/2005/8/layout/default"/>
    <dgm:cxn modelId="{9967F361-000A-4CE0-B6EB-209B3E841F87}" type="presParOf" srcId="{9260CFA0-2D43-46CE-B89E-2FBFF8441552}" destId="{49316E92-1A88-4810-B402-BD328171336E}" srcOrd="1" destOrd="0" presId="urn:microsoft.com/office/officeart/2005/8/layout/default"/>
    <dgm:cxn modelId="{2DA0CFE9-84BE-4FEF-A62D-7CA554EF0DBF}" type="presParOf" srcId="{9260CFA0-2D43-46CE-B89E-2FBFF8441552}" destId="{4FDB4E58-7322-41D2-A91E-E8047E746C8F}" srcOrd="2" destOrd="0" presId="urn:microsoft.com/office/officeart/2005/8/layout/default"/>
    <dgm:cxn modelId="{E3FDE25B-4EDD-4B98-8671-B6F310FC9A20}" type="presParOf" srcId="{9260CFA0-2D43-46CE-B89E-2FBFF8441552}" destId="{801DA64D-DB5E-41CF-A1B4-18C5E899B1D5}" srcOrd="3" destOrd="0" presId="urn:microsoft.com/office/officeart/2005/8/layout/default"/>
    <dgm:cxn modelId="{34C6C53F-165B-4B07-A6D7-7BB6563D2628}" type="presParOf" srcId="{9260CFA0-2D43-46CE-B89E-2FBFF8441552}" destId="{32E5E759-0ADA-4158-B2EF-3ECA39A0C820}"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28BB3-9A2B-4A4A-8744-E9021C229BD2}">
      <dsp:nvSpPr>
        <dsp:cNvPr id="0" name=""/>
        <dsp:cNvSpPr/>
      </dsp:nvSpPr>
      <dsp:spPr>
        <a:xfrm>
          <a:off x="0" y="0"/>
          <a:ext cx="3817579" cy="3817579"/>
        </a:xfrm>
        <a:prstGeom prst="pie">
          <a:avLst>
            <a:gd name="adj1" fmla="val 5400000"/>
            <a:gd name="adj2" fmla="val 1620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41761-0949-41B3-87AA-571B4DECE7AC}">
      <dsp:nvSpPr>
        <dsp:cNvPr id="0" name=""/>
        <dsp:cNvSpPr/>
      </dsp:nvSpPr>
      <dsp:spPr>
        <a:xfrm>
          <a:off x="1908789" y="0"/>
          <a:ext cx="9217247" cy="3817579"/>
        </a:xfrm>
        <a:prstGeom prst="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Tw Cen MT" panose="020B0602020104020603" pitchFamily="34" charset="0"/>
            </a:rPr>
            <a:t>Traditional Health System Evaluations </a:t>
          </a:r>
        </a:p>
      </dsp:txBody>
      <dsp:txXfrm>
        <a:off x="1908789" y="0"/>
        <a:ext cx="4608623" cy="3817579"/>
      </dsp:txXfrm>
    </dsp:sp>
    <dsp:sp modelId="{6221998B-D927-45EE-9642-BD9DB502C3F0}">
      <dsp:nvSpPr>
        <dsp:cNvPr id="0" name=""/>
        <dsp:cNvSpPr/>
      </dsp:nvSpPr>
      <dsp:spPr>
        <a:xfrm>
          <a:off x="6517413" y="0"/>
          <a:ext cx="4608623" cy="381757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Font typeface="Wingdings" panose="05000000000000000000" pitchFamily="2" charset="2"/>
            <a:buChar char="§"/>
          </a:pPr>
          <a:r>
            <a:rPr lang="en-US" sz="2200" kern="1200" dirty="0">
              <a:latin typeface="Tw Cen MT" panose="020B0602020104020603" pitchFamily="34" charset="0"/>
            </a:rPr>
            <a:t>Look at change or progress in the sense of alleviating input constraints</a:t>
          </a:r>
        </a:p>
        <a:p>
          <a:pPr marL="228600" lvl="1" indent="-228600" algn="l" defTabSz="977900">
            <a:lnSpc>
              <a:spcPct val="90000"/>
            </a:lnSpc>
            <a:spcBef>
              <a:spcPct val="0"/>
            </a:spcBef>
            <a:spcAft>
              <a:spcPct val="15000"/>
            </a:spcAft>
            <a:buFont typeface="Wingdings" panose="05000000000000000000" pitchFamily="2" charset="2"/>
            <a:buChar char="§"/>
          </a:pPr>
          <a:r>
            <a:rPr lang="en-US" sz="2200" kern="1200" dirty="0">
              <a:latin typeface="Tw Cen MT" panose="020B0602020104020603" pitchFamily="34" charset="0"/>
            </a:rPr>
            <a:t>Frameworks are mostly linear</a:t>
          </a:r>
        </a:p>
        <a:p>
          <a:pPr marL="228600" lvl="1" indent="-228600" algn="l" defTabSz="977900">
            <a:lnSpc>
              <a:spcPct val="90000"/>
            </a:lnSpc>
            <a:spcBef>
              <a:spcPct val="0"/>
            </a:spcBef>
            <a:spcAft>
              <a:spcPct val="15000"/>
            </a:spcAft>
            <a:buFont typeface="Wingdings" panose="05000000000000000000" pitchFamily="2" charset="2"/>
            <a:buChar char="§"/>
          </a:pPr>
          <a:r>
            <a:rPr lang="en-US" sz="2200" kern="1200" dirty="0">
              <a:latin typeface="Tw Cen MT" panose="020B0602020104020603" pitchFamily="34" charset="0"/>
            </a:rPr>
            <a:t>Show limited interconnectedness and interdependency across system blocks or pillars</a:t>
          </a:r>
        </a:p>
        <a:p>
          <a:pPr marL="228600" lvl="1" indent="-228600" algn="l" defTabSz="977900">
            <a:lnSpc>
              <a:spcPct val="90000"/>
            </a:lnSpc>
            <a:spcBef>
              <a:spcPct val="0"/>
            </a:spcBef>
            <a:spcAft>
              <a:spcPct val="15000"/>
            </a:spcAft>
            <a:buFont typeface="Wingdings" panose="05000000000000000000" pitchFamily="2" charset="2"/>
            <a:buChar char="§"/>
          </a:pPr>
          <a:r>
            <a:rPr lang="en-US" sz="2200" kern="1200" dirty="0">
              <a:latin typeface="Tw Cen MT" panose="020B0602020104020603" pitchFamily="34" charset="0"/>
            </a:rPr>
            <a:t>Miss to capture the multi-dimensional and multi-level changes and impact</a:t>
          </a:r>
        </a:p>
        <a:p>
          <a:pPr marL="228600" lvl="1" indent="-228600" algn="l" defTabSz="977900">
            <a:lnSpc>
              <a:spcPct val="90000"/>
            </a:lnSpc>
            <a:spcBef>
              <a:spcPct val="0"/>
            </a:spcBef>
            <a:spcAft>
              <a:spcPct val="15000"/>
            </a:spcAft>
            <a:buFont typeface="Wingdings" panose="05000000000000000000" pitchFamily="2" charset="2"/>
            <a:buChar char="§"/>
          </a:pPr>
          <a:r>
            <a:rPr lang="en-US" sz="2200" kern="1200" dirty="0">
              <a:latin typeface="Tw Cen MT" panose="020B0602020104020603" pitchFamily="34" charset="0"/>
            </a:rPr>
            <a:t>Miss to fully incorporate constructs like capacities, absorptive capacities, and behavioral changes in the eco-system of systems evaluations.</a:t>
          </a:r>
        </a:p>
      </dsp:txBody>
      <dsp:txXfrm>
        <a:off x="6517413" y="0"/>
        <a:ext cx="4608623" cy="3817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10681-1F4A-4117-9704-40CC083A019C}">
      <dsp:nvSpPr>
        <dsp:cNvPr id="0" name=""/>
        <dsp:cNvSpPr/>
      </dsp:nvSpPr>
      <dsp:spPr>
        <a:xfrm>
          <a:off x="474393" y="259"/>
          <a:ext cx="3092628" cy="1250313"/>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w Cen MT" panose="020B0602020104020603" pitchFamily="34" charset="0"/>
            </a:rPr>
            <a:t>Stakeholders’ perspective on success and Ownership of intervention</a:t>
          </a:r>
        </a:p>
      </dsp:txBody>
      <dsp:txXfrm>
        <a:off x="474393" y="259"/>
        <a:ext cx="3092628" cy="1250313"/>
      </dsp:txXfrm>
    </dsp:sp>
    <dsp:sp modelId="{4FDB4E58-7322-41D2-A91E-E8047E746C8F}">
      <dsp:nvSpPr>
        <dsp:cNvPr id="0" name=""/>
        <dsp:cNvSpPr/>
      </dsp:nvSpPr>
      <dsp:spPr>
        <a:xfrm>
          <a:off x="474393" y="1458958"/>
          <a:ext cx="3092628" cy="1250313"/>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w Cen MT" panose="020B0602020104020603" pitchFamily="34" charset="0"/>
            </a:rPr>
            <a:t>Understand Stakeholders’ perspective on sustaining the HSS interventions without the technical support of UPTSU, in context and culture of UP health system.</a:t>
          </a:r>
        </a:p>
      </dsp:txBody>
      <dsp:txXfrm>
        <a:off x="474393" y="1458958"/>
        <a:ext cx="3092628" cy="1250313"/>
      </dsp:txXfrm>
    </dsp:sp>
    <dsp:sp modelId="{32E5E759-0ADA-4158-B2EF-3ECA39A0C820}">
      <dsp:nvSpPr>
        <dsp:cNvPr id="0" name=""/>
        <dsp:cNvSpPr/>
      </dsp:nvSpPr>
      <dsp:spPr>
        <a:xfrm>
          <a:off x="477863" y="2917657"/>
          <a:ext cx="3085689" cy="1250313"/>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w Cen MT" panose="020B0602020104020603" pitchFamily="34" charset="0"/>
            </a:rPr>
            <a:t>Provide a direction for the investments towards the exit strategies; identifying gaps and strengths for moving forward.</a:t>
          </a:r>
        </a:p>
      </dsp:txBody>
      <dsp:txXfrm>
        <a:off x="477863" y="2917657"/>
        <a:ext cx="3085689" cy="125031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3A75B-6ED9-4723-82BE-4DBADA134367}" type="datetimeFigureOut">
              <a:rPr lang="en-US" smtClean="0"/>
              <a:t>5/20/2021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3642A-7A43-476A-9E7F-699ADEE94116}" type="slidenum">
              <a:rPr lang="en-US" smtClean="0"/>
              <a:t>‹#›</a:t>
            </a:fld>
            <a:endParaRPr lang="en-US"/>
          </a:p>
        </p:txBody>
      </p:sp>
    </p:spTree>
    <p:extLst>
      <p:ext uri="{BB962C8B-B14F-4D97-AF65-F5344CB8AC3E}">
        <p14:creationId xmlns:p14="http://schemas.microsoft.com/office/powerpoint/2010/main" val="313074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43642A-7A43-476A-9E7F-699ADEE94116}" type="slidenum">
              <a:rPr lang="en-US" smtClean="0"/>
              <a:t>3</a:t>
            </a:fld>
            <a:endParaRPr lang="en-US"/>
          </a:p>
        </p:txBody>
      </p:sp>
    </p:spTree>
    <p:extLst>
      <p:ext uri="{BB962C8B-B14F-4D97-AF65-F5344CB8AC3E}">
        <p14:creationId xmlns:p14="http://schemas.microsoft.com/office/powerpoint/2010/main" val="604459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43642A-7A43-476A-9E7F-699ADEE94116}" type="slidenum">
              <a:rPr lang="en-US" smtClean="0"/>
              <a:t>5</a:t>
            </a:fld>
            <a:endParaRPr lang="en-US"/>
          </a:p>
        </p:txBody>
      </p:sp>
    </p:spTree>
    <p:extLst>
      <p:ext uri="{BB962C8B-B14F-4D97-AF65-F5344CB8AC3E}">
        <p14:creationId xmlns:p14="http://schemas.microsoft.com/office/powerpoint/2010/main" val="1864080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43642A-7A43-476A-9E7F-699ADEE94116}" type="slidenum">
              <a:rPr lang="en-US" smtClean="0"/>
              <a:t>6</a:t>
            </a:fld>
            <a:endParaRPr lang="en-US"/>
          </a:p>
        </p:txBody>
      </p:sp>
    </p:spTree>
    <p:extLst>
      <p:ext uri="{BB962C8B-B14F-4D97-AF65-F5344CB8AC3E}">
        <p14:creationId xmlns:p14="http://schemas.microsoft.com/office/powerpoint/2010/main" val="206461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43642A-7A43-476A-9E7F-699ADEE94116}" type="slidenum">
              <a:rPr lang="en-US" smtClean="0"/>
              <a:t>7</a:t>
            </a:fld>
            <a:endParaRPr lang="en-US"/>
          </a:p>
        </p:txBody>
      </p:sp>
    </p:spTree>
    <p:extLst>
      <p:ext uri="{BB962C8B-B14F-4D97-AF65-F5344CB8AC3E}">
        <p14:creationId xmlns:p14="http://schemas.microsoft.com/office/powerpoint/2010/main" val="194933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43642A-7A43-476A-9E7F-699ADEE94116}" type="slidenum">
              <a:rPr lang="en-US" smtClean="0"/>
              <a:t>9</a:t>
            </a:fld>
            <a:endParaRPr lang="en-US"/>
          </a:p>
        </p:txBody>
      </p:sp>
    </p:spTree>
    <p:extLst>
      <p:ext uri="{BB962C8B-B14F-4D97-AF65-F5344CB8AC3E}">
        <p14:creationId xmlns:p14="http://schemas.microsoft.com/office/powerpoint/2010/main" val="177113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9EB4-C67E-4DC1-ACDE-3B0B95F92E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E9BFCE-8BCB-4D68-87CB-063D35A0F2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E181B5-9D90-4E02-B052-5695BF3022F0}"/>
              </a:ext>
            </a:extLst>
          </p:cNvPr>
          <p:cNvSpPr>
            <a:spLocks noGrp="1"/>
          </p:cNvSpPr>
          <p:nvPr>
            <p:ph type="dt" sz="half" idx="10"/>
          </p:nvPr>
        </p:nvSpPr>
        <p:spPr/>
        <p:txBody>
          <a:bodyPr/>
          <a:lstStyle/>
          <a:p>
            <a:fld id="{11A6662E-FAF4-44BC-88B5-85A7CBFB6D30}" type="datetime1">
              <a:rPr lang="en-US" smtClean="0"/>
              <a:pPr/>
              <a:t>5/20/2021</a:t>
            </a:fld>
            <a:endParaRPr lang="en-US" dirty="0"/>
          </a:p>
        </p:txBody>
      </p:sp>
      <p:sp>
        <p:nvSpPr>
          <p:cNvPr id="5" name="Footer Placeholder 4">
            <a:extLst>
              <a:ext uri="{FF2B5EF4-FFF2-40B4-BE49-F238E27FC236}">
                <a16:creationId xmlns:a16="http://schemas.microsoft.com/office/drawing/2014/main" id="{EFC1894A-F653-4EEA-B7B0-6F42313225FB}"/>
              </a:ext>
            </a:extLst>
          </p:cNvPr>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F25EC4F9-8FDA-431E-9F32-C0313DE0C5C6}"/>
              </a:ext>
            </a:extLst>
          </p:cNvPr>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99907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1AC87-B1BB-4FF9-A078-34AFA81C07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A9C13A-3B20-4A5E-887D-6AD48DF2A1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38F7FB-CB60-4A12-808A-08C667091BFA}"/>
              </a:ext>
            </a:extLst>
          </p:cNvPr>
          <p:cNvSpPr>
            <a:spLocks noGrp="1"/>
          </p:cNvSpPr>
          <p:nvPr>
            <p:ph type="dt" sz="half" idx="10"/>
          </p:nvPr>
        </p:nvSpPr>
        <p:spPr/>
        <p:txBody>
          <a:bodyPr/>
          <a:lstStyle/>
          <a:p>
            <a:fld id="{4C559632-1575-4E14-B53B-3DC3D5ED3947}" type="datetime1">
              <a:rPr lang="en-US" smtClean="0"/>
              <a:t>5/20/2021</a:t>
            </a:fld>
            <a:endParaRPr lang="en-US"/>
          </a:p>
        </p:txBody>
      </p:sp>
      <p:sp>
        <p:nvSpPr>
          <p:cNvPr id="5" name="Footer Placeholder 4">
            <a:extLst>
              <a:ext uri="{FF2B5EF4-FFF2-40B4-BE49-F238E27FC236}">
                <a16:creationId xmlns:a16="http://schemas.microsoft.com/office/drawing/2014/main" id="{0394BE81-EE87-454C-9A38-B5E0BE72A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8EBB0-B702-4606-815D-7A7B7E4AF66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0182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776A93-F878-43A4-BA3F-F7A27167F8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1CD05E-EC48-4E4D-BBAA-83FAED06F3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8D994-58EB-4B20-986C-F728231FC50A}"/>
              </a:ext>
            </a:extLst>
          </p:cNvPr>
          <p:cNvSpPr>
            <a:spLocks noGrp="1"/>
          </p:cNvSpPr>
          <p:nvPr>
            <p:ph type="dt" sz="half" idx="10"/>
          </p:nvPr>
        </p:nvSpPr>
        <p:spPr/>
        <p:txBody>
          <a:bodyPr/>
          <a:lstStyle/>
          <a:p>
            <a:fld id="{CC4A6868-2568-4CC9-B302-F37117B01A6E}" type="datetime1">
              <a:rPr lang="en-US" smtClean="0"/>
              <a:t>5/20/2021</a:t>
            </a:fld>
            <a:endParaRPr lang="en-US"/>
          </a:p>
        </p:txBody>
      </p:sp>
      <p:sp>
        <p:nvSpPr>
          <p:cNvPr id="5" name="Footer Placeholder 4">
            <a:extLst>
              <a:ext uri="{FF2B5EF4-FFF2-40B4-BE49-F238E27FC236}">
                <a16:creationId xmlns:a16="http://schemas.microsoft.com/office/drawing/2014/main" id="{75FEB26F-0BDB-4C87-9851-22E2895CA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C0B17-31CB-475E-B183-649C67197BF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455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1A6662E-FAF4-44BC-88B5-85A7CBFB6D30}" type="datetime1">
              <a:rPr lang="en-US" smtClean="0"/>
              <a:pPr/>
              <a:t>5/20/2021</a:t>
            </a:fld>
            <a:endParaRPr lang="en-US" dirty="0"/>
          </a:p>
        </p:txBody>
      </p:sp>
      <p:sp>
        <p:nvSpPr>
          <p:cNvPr id="5" name="Footer Placeholder 4"/>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93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5F08A-1E71-4B2B-BB49-E743F2903911}" type="datetime1">
              <a:rPr lang="en-US" smtClean="0"/>
              <a:t>5/20/2021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64836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640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1DA2F-80B8-49CF-99FB-5ABCA53A607A}" type="datetime1">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61507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2172-E6C9-4B6C-929A-A9DE3837BBF1}" type="datetime1">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3403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41CFF-90C9-47B3-9DA1-F2BF8D839F7E}" type="datetime1">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66974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28872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DB7ABA-0172-4F9C-889D-567164F66BCD}" type="datetime1">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7893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9404-0886-4DCF-B9DA-0527585646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F34044-6D08-4423-87AF-37DEFB5CED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59CB43-1FB7-4401-92C7-879D78EC7623}"/>
              </a:ext>
            </a:extLst>
          </p:cNvPr>
          <p:cNvSpPr>
            <a:spLocks noGrp="1"/>
          </p:cNvSpPr>
          <p:nvPr>
            <p:ph type="dt" sz="half" idx="10"/>
          </p:nvPr>
        </p:nvSpPr>
        <p:spPr/>
        <p:txBody>
          <a:bodyPr/>
          <a:lstStyle/>
          <a:p>
            <a:fld id="{0055F08A-1E71-4B2B-BB49-E743F2903911}" type="datetime1">
              <a:rPr lang="en-US" smtClean="0"/>
              <a:t>5/20/2021</a:t>
            </a:fld>
            <a:endParaRPr lang="en-US" dirty="0"/>
          </a:p>
        </p:txBody>
      </p:sp>
      <p:sp>
        <p:nvSpPr>
          <p:cNvPr id="5" name="Footer Placeholder 4">
            <a:extLst>
              <a:ext uri="{FF2B5EF4-FFF2-40B4-BE49-F238E27FC236}">
                <a16:creationId xmlns:a16="http://schemas.microsoft.com/office/drawing/2014/main" id="{2BA5F0DA-1A0F-4F7B-B118-407C7D289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42675-1881-4F19-9818-97E7F494AFC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73513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253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59632-1575-4E14-B53B-3DC3D5ED3947}" type="datetime1">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29804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A6868-2568-4CC9-B302-F37117B01A6E}" type="datetime1">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984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DF05-AD3F-40C8-B02D-3B72DF24E772}"/>
              </a:ext>
            </a:extLst>
          </p:cNvPr>
          <p:cNvSpPr>
            <a:spLocks noGrp="1"/>
          </p:cNvSpPr>
          <p:nvPr>
            <p:ph type="title"/>
          </p:nvPr>
        </p:nvSpPr>
        <p:spPr/>
        <p:txBody>
          <a:bodyPr>
            <a:normAutofit/>
          </a:bodyPr>
          <a:lstStyle>
            <a:lvl1pPr>
              <a:defRPr sz="3600">
                <a:solidFill>
                  <a:schemeClr val="tx1">
                    <a:lumMod val="75000"/>
                  </a:schemeClr>
                </a:solidFill>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67BD76AF-A266-4A4C-A839-C2A6D475F1EE}"/>
              </a:ext>
            </a:extLst>
          </p:cNvPr>
          <p:cNvSpPr>
            <a:spLocks noGrp="1"/>
          </p:cNvSpPr>
          <p:nvPr>
            <p:ph type="sldNum" sz="quarter" idx="10"/>
          </p:nvPr>
        </p:nvSpPr>
        <p:spPr/>
        <p:txBody>
          <a:bodyPr/>
          <a:lstStyle/>
          <a:p>
            <a:fld id="{07EF2A12-DBCD-49D7-89B0-866B6AA0193F}" type="slidenum">
              <a:rPr lang="en-US" smtClean="0"/>
              <a:t>‹#›</a:t>
            </a:fld>
            <a:endParaRPr lang="en-US"/>
          </a:p>
        </p:txBody>
      </p:sp>
    </p:spTree>
    <p:extLst>
      <p:ext uri="{BB962C8B-B14F-4D97-AF65-F5344CB8AC3E}">
        <p14:creationId xmlns:p14="http://schemas.microsoft.com/office/powerpoint/2010/main" val="429428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0EB3-C051-44E7-9256-230E825991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5AD311-967C-41FC-AF2C-5CF136D231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38E14D-D7ED-4B20-A424-760C7E1C2507}"/>
              </a:ext>
            </a:extLst>
          </p:cNvPr>
          <p:cNvSpPr>
            <a:spLocks noGrp="1"/>
          </p:cNvSpPr>
          <p:nvPr>
            <p:ph type="dt" sz="half" idx="10"/>
          </p:nvPr>
        </p:nvSpPr>
        <p:spPr/>
        <p:txBody>
          <a:bodyPr/>
          <a:lstStyle/>
          <a:p>
            <a:fld id="{15417D9E-721A-44BB-8863-9873FE64DA75}" type="datetime1">
              <a:rPr lang="en-US" smtClean="0"/>
              <a:t>5/20/2021</a:t>
            </a:fld>
            <a:endParaRPr lang="en-US"/>
          </a:p>
        </p:txBody>
      </p:sp>
      <p:sp>
        <p:nvSpPr>
          <p:cNvPr id="5" name="Footer Placeholder 4">
            <a:extLst>
              <a:ext uri="{FF2B5EF4-FFF2-40B4-BE49-F238E27FC236}">
                <a16:creationId xmlns:a16="http://schemas.microsoft.com/office/drawing/2014/main" id="{6FE3AE0E-EA49-4C27-96FE-A865BE997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22106-E279-48BF-8379-9DFE40AF6A0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1303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4115-06D1-436B-AB05-ACBCC4EB4F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5E40D4-B800-4047-8F92-1F25CA5DAD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860DE6-1394-4B1B-88C5-D24374263D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B27524-61D1-432B-9B52-F20F162E4D3A}"/>
              </a:ext>
            </a:extLst>
          </p:cNvPr>
          <p:cNvSpPr>
            <a:spLocks noGrp="1"/>
          </p:cNvSpPr>
          <p:nvPr>
            <p:ph type="dt" sz="half" idx="10"/>
          </p:nvPr>
        </p:nvSpPr>
        <p:spPr/>
        <p:txBody>
          <a:bodyPr/>
          <a:lstStyle/>
          <a:p>
            <a:fld id="{5F31DA2F-80B8-49CF-99FB-5ABCA53A607A}" type="datetime1">
              <a:rPr lang="en-US" smtClean="0"/>
              <a:t>5/20/2021</a:t>
            </a:fld>
            <a:endParaRPr lang="en-US"/>
          </a:p>
        </p:txBody>
      </p:sp>
      <p:sp>
        <p:nvSpPr>
          <p:cNvPr id="6" name="Footer Placeholder 5">
            <a:extLst>
              <a:ext uri="{FF2B5EF4-FFF2-40B4-BE49-F238E27FC236}">
                <a16:creationId xmlns:a16="http://schemas.microsoft.com/office/drawing/2014/main" id="{DE7F2C89-8606-46F4-8D8B-B1FC6975F8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2A71F9-D496-4E2F-8BF6-1E36D618FCD7}"/>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9043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50D6D-59DF-410A-B091-CB7F85795B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D70B14-1740-4FCF-9276-C553F69983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26A3C1-2570-48B4-955D-9FE11291F3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759143-65D9-46CF-9FB4-8429718B3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E3A4FA-B606-4DFD-8A85-E340E1FD5B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A0CB70-D698-49E8-AAFD-93E95849D486}"/>
              </a:ext>
            </a:extLst>
          </p:cNvPr>
          <p:cNvSpPr>
            <a:spLocks noGrp="1"/>
          </p:cNvSpPr>
          <p:nvPr>
            <p:ph type="dt" sz="half" idx="10"/>
          </p:nvPr>
        </p:nvSpPr>
        <p:spPr/>
        <p:txBody>
          <a:bodyPr/>
          <a:lstStyle/>
          <a:p>
            <a:fld id="{28852172-E6C9-4B6C-929A-A9DE3837BBF1}" type="datetime1">
              <a:rPr lang="en-US" smtClean="0"/>
              <a:t>5/20/2021</a:t>
            </a:fld>
            <a:endParaRPr lang="en-US"/>
          </a:p>
        </p:txBody>
      </p:sp>
      <p:sp>
        <p:nvSpPr>
          <p:cNvPr id="8" name="Footer Placeholder 7">
            <a:extLst>
              <a:ext uri="{FF2B5EF4-FFF2-40B4-BE49-F238E27FC236}">
                <a16:creationId xmlns:a16="http://schemas.microsoft.com/office/drawing/2014/main" id="{213690C1-B0ED-4C6D-8021-29B31588C5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C020B-2AD8-493F-893D-F05FC0DC7F8E}"/>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477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DBAFB-EE56-480E-BF31-A57776A981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622483-BE27-49D1-BAE6-5660DDEBF834}"/>
              </a:ext>
            </a:extLst>
          </p:cNvPr>
          <p:cNvSpPr>
            <a:spLocks noGrp="1"/>
          </p:cNvSpPr>
          <p:nvPr>
            <p:ph type="dt" sz="half" idx="10"/>
          </p:nvPr>
        </p:nvSpPr>
        <p:spPr/>
        <p:txBody>
          <a:bodyPr/>
          <a:lstStyle/>
          <a:p>
            <a:fld id="{3AB41CFF-90C9-47B3-9DA1-F2BF8D839F7E}" type="datetime1">
              <a:rPr lang="en-US" smtClean="0"/>
              <a:t>5/20/2021</a:t>
            </a:fld>
            <a:endParaRPr lang="en-US"/>
          </a:p>
        </p:txBody>
      </p:sp>
      <p:sp>
        <p:nvSpPr>
          <p:cNvPr id="4" name="Footer Placeholder 3">
            <a:extLst>
              <a:ext uri="{FF2B5EF4-FFF2-40B4-BE49-F238E27FC236}">
                <a16:creationId xmlns:a16="http://schemas.microsoft.com/office/drawing/2014/main" id="{DFF183E4-FB5D-49B8-A2BA-5B2CD77C62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298C36-A886-4DBB-B29E-1F111F287B1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6178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69E20-5903-4996-8A66-C3D5EB5E9844}"/>
              </a:ext>
            </a:extLst>
          </p:cNvPr>
          <p:cNvSpPr>
            <a:spLocks noGrp="1"/>
          </p:cNvSpPr>
          <p:nvPr>
            <p:ph type="dt" sz="half" idx="10"/>
          </p:nvPr>
        </p:nvSpPr>
        <p:spPr/>
        <p:txBody>
          <a:bodyPr/>
          <a:lstStyle/>
          <a:p>
            <a:fld id="{F06048FA-06AB-4884-A69B-986B96E68A24}" type="datetime1">
              <a:rPr lang="en-US" smtClean="0"/>
              <a:t>5/20/2021</a:t>
            </a:fld>
            <a:endParaRPr lang="en-US"/>
          </a:p>
        </p:txBody>
      </p:sp>
      <p:sp>
        <p:nvSpPr>
          <p:cNvPr id="3" name="Footer Placeholder 2">
            <a:extLst>
              <a:ext uri="{FF2B5EF4-FFF2-40B4-BE49-F238E27FC236}">
                <a16:creationId xmlns:a16="http://schemas.microsoft.com/office/drawing/2014/main" id="{E221BB2D-1FB3-4A52-810E-0FE14ABE82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056810-A0A8-4FA6-A7C6-C530B650973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0103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EAF6-083D-4B8F-A419-7A28B0716A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82B6EE-1391-4283-B3F5-7F6F0C2CA4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15E1B1-539E-4F13-96CB-65D2103FD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4DB5C0-99DB-41D2-B32E-AAFD57094381}"/>
              </a:ext>
            </a:extLst>
          </p:cNvPr>
          <p:cNvSpPr>
            <a:spLocks noGrp="1"/>
          </p:cNvSpPr>
          <p:nvPr>
            <p:ph type="dt" sz="half" idx="10"/>
          </p:nvPr>
        </p:nvSpPr>
        <p:spPr/>
        <p:txBody>
          <a:bodyPr/>
          <a:lstStyle/>
          <a:p>
            <a:fld id="{50DB7ABA-0172-4F9C-889D-567164F66BCD}" type="datetime1">
              <a:rPr lang="en-US" smtClean="0"/>
              <a:t>5/20/2021</a:t>
            </a:fld>
            <a:endParaRPr lang="en-US"/>
          </a:p>
        </p:txBody>
      </p:sp>
      <p:sp>
        <p:nvSpPr>
          <p:cNvPr id="6" name="Footer Placeholder 5">
            <a:extLst>
              <a:ext uri="{FF2B5EF4-FFF2-40B4-BE49-F238E27FC236}">
                <a16:creationId xmlns:a16="http://schemas.microsoft.com/office/drawing/2014/main" id="{D4DA99E0-EB86-4CE3-99CD-2F7F0DC35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A859B3-169E-4A79-886E-DB2239E8D7E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2420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8802-47C0-4717-AFC1-35E2B435EB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5510CE-EB67-4542-B490-F4048F258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A76EE2-E0D0-4A75-9288-ADC3FDF63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46648-C3DF-4713-AF38-D8FA445E3DF9}"/>
              </a:ext>
            </a:extLst>
          </p:cNvPr>
          <p:cNvSpPr>
            <a:spLocks noGrp="1"/>
          </p:cNvSpPr>
          <p:nvPr>
            <p:ph type="dt" sz="half" idx="10"/>
          </p:nvPr>
        </p:nvSpPr>
        <p:spPr/>
        <p:txBody>
          <a:bodyPr/>
          <a:lstStyle/>
          <a:p>
            <a:fld id="{78AC6A5B-8AE7-4A41-B5A7-9ADC6686DC18}" type="datetime1">
              <a:rPr lang="en-US" smtClean="0"/>
              <a:t>5/20/2021</a:t>
            </a:fld>
            <a:endParaRPr lang="en-US"/>
          </a:p>
        </p:txBody>
      </p:sp>
      <p:sp>
        <p:nvSpPr>
          <p:cNvPr id="6" name="Footer Placeholder 5">
            <a:extLst>
              <a:ext uri="{FF2B5EF4-FFF2-40B4-BE49-F238E27FC236}">
                <a16:creationId xmlns:a16="http://schemas.microsoft.com/office/drawing/2014/main" id="{AB32743C-D3AA-4AD2-B0F5-7EAB3921EF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E13E7-834B-4A1F-95F7-C45DF86F853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4750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1C4CD4-FE85-4807-AB7A-B080A7FD03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CAC5B2-0B41-44A3-9D20-BEE7EC9B4C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AEA56-21F4-40A8-9E5D-EA0E41EF57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5/20/2021</a:t>
            </a:fld>
            <a:endParaRPr lang="en-US" dirty="0"/>
          </a:p>
        </p:txBody>
      </p:sp>
      <p:sp>
        <p:nvSpPr>
          <p:cNvPr id="5" name="Footer Placeholder 4">
            <a:extLst>
              <a:ext uri="{FF2B5EF4-FFF2-40B4-BE49-F238E27FC236}">
                <a16:creationId xmlns:a16="http://schemas.microsoft.com/office/drawing/2014/main" id="{5A1829CE-E893-44EC-A1E0-8B6DE33A03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9777B626-BC44-4E84-814F-4EE7C8E4F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515607064"/>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7E0CF6C-748E-4B7A-BC8B-3011EF78ED13}" type="datetime1">
              <a:rPr lang="en-US" smtClean="0"/>
              <a:pPr/>
              <a:t>5/20/2021</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solidFill>
                <a:schemeClr val="tx1">
                  <a:alpha val="60000"/>
                </a:schemeClr>
              </a:solidFill>
            </a:endParaRP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B850FF-6169-4056-8077-06FFA93A5366}"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07489"/>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5.sv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4.png"/><Relationship Id="rId17" Type="http://schemas.openxmlformats.org/officeDocument/2006/relationships/image" Target="../media/image9.svg"/><Relationship Id="rId2" Type="http://schemas.openxmlformats.org/officeDocument/2006/relationships/notesSlide" Target="../notesSlides/notesSlide5.xml"/><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3.svg"/><Relationship Id="rId5" Type="http://schemas.openxmlformats.org/officeDocument/2006/relationships/diagramQuickStyle" Target="../diagrams/quickStyle2.xml"/><Relationship Id="rId15" Type="http://schemas.openxmlformats.org/officeDocument/2006/relationships/image" Target="../media/image7.svg"/><Relationship Id="rId10" Type="http://schemas.openxmlformats.org/officeDocument/2006/relationships/image" Target="../media/image2.png"/><Relationship Id="rId4" Type="http://schemas.openxmlformats.org/officeDocument/2006/relationships/diagramLayout" Target="../diagrams/layout2.xml"/><Relationship Id="rId9" Type="http://schemas.openxmlformats.org/officeDocument/2006/relationships/image" Target="../media/image20.svg"/><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7">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1" name="Rectangle 9">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5A1F35D7-9A85-4BEA-A150-F53410D3070C}"/>
              </a:ext>
            </a:extLst>
          </p:cNvPr>
          <p:cNvSpPr>
            <a:spLocks noGrp="1"/>
          </p:cNvSpPr>
          <p:nvPr>
            <p:ph type="ctrTitle"/>
          </p:nvPr>
        </p:nvSpPr>
        <p:spPr>
          <a:xfrm>
            <a:off x="4365356" y="806365"/>
            <a:ext cx="7020747" cy="5229630"/>
          </a:xfrm>
        </p:spPr>
        <p:txBody>
          <a:bodyPr>
            <a:normAutofit/>
          </a:bodyPr>
          <a:lstStyle/>
          <a:p>
            <a:pPr algn="l"/>
            <a:r>
              <a:rPr lang="en-US" sz="6600"/>
              <a:t>Planning for Sustainability </a:t>
            </a:r>
          </a:p>
        </p:txBody>
      </p:sp>
      <p:sp>
        <p:nvSpPr>
          <p:cNvPr id="3" name="Subtitle 2">
            <a:extLst>
              <a:ext uri="{FF2B5EF4-FFF2-40B4-BE49-F238E27FC236}">
                <a16:creationId xmlns:a16="http://schemas.microsoft.com/office/drawing/2014/main" id="{530FBDFD-07CF-4AAA-925F-3762C8302FC8}"/>
              </a:ext>
            </a:extLst>
          </p:cNvPr>
          <p:cNvSpPr>
            <a:spLocks noGrp="1"/>
          </p:cNvSpPr>
          <p:nvPr>
            <p:ph type="subTitle" idx="1"/>
          </p:nvPr>
        </p:nvSpPr>
        <p:spPr>
          <a:xfrm>
            <a:off x="788661" y="806365"/>
            <a:ext cx="2949542" cy="5229630"/>
          </a:xfrm>
        </p:spPr>
        <p:txBody>
          <a:bodyPr>
            <a:normAutofit/>
          </a:bodyPr>
          <a:lstStyle/>
          <a:p>
            <a:pPr algn="r"/>
            <a:r>
              <a:rPr lang="en-US" sz="2400">
                <a:solidFill>
                  <a:schemeClr val="tx1">
                    <a:lumMod val="75000"/>
                    <a:lumOff val="25000"/>
                  </a:schemeClr>
                </a:solidFill>
              </a:rPr>
              <a:t>Overview of Health System Evaluation of Uttar Pradesh Technical Support Unit</a:t>
            </a:r>
          </a:p>
        </p:txBody>
      </p:sp>
      <p:cxnSp>
        <p:nvCxnSpPr>
          <p:cNvPr id="42" name="Straight Connector 11">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66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69614"/>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Complexities in Health Systems Evaluation </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graphicFrame>
        <p:nvGraphicFramePr>
          <p:cNvPr id="47" name="TextBox 44">
            <a:extLst>
              <a:ext uri="{FF2B5EF4-FFF2-40B4-BE49-F238E27FC236}">
                <a16:creationId xmlns:a16="http://schemas.microsoft.com/office/drawing/2014/main" id="{7837B45A-6610-4D6E-80F1-B950773D1AE2}"/>
              </a:ext>
            </a:extLst>
          </p:cNvPr>
          <p:cNvGraphicFramePr/>
          <p:nvPr>
            <p:extLst>
              <p:ext uri="{D42A27DB-BD31-4B8C-83A1-F6EECF244321}">
                <p14:modId xmlns:p14="http://schemas.microsoft.com/office/powerpoint/2010/main" val="1937611447"/>
              </p:ext>
            </p:extLst>
          </p:nvPr>
        </p:nvGraphicFramePr>
        <p:xfrm>
          <a:off x="296882" y="2006445"/>
          <a:ext cx="11126037" cy="3817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45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69614"/>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What questions we seek to answer?</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E350F0A6-835C-4A8E-A98D-46E8ACF66DD5}"/>
              </a:ext>
            </a:extLst>
          </p:cNvPr>
          <p:cNvGrpSpPr/>
          <p:nvPr/>
        </p:nvGrpSpPr>
        <p:grpSpPr>
          <a:xfrm>
            <a:off x="844062" y="1595179"/>
            <a:ext cx="10824209" cy="1324584"/>
            <a:chOff x="5389341" y="2071988"/>
            <a:chExt cx="6226749" cy="848353"/>
          </a:xfrm>
        </p:grpSpPr>
        <p:sp>
          <p:nvSpPr>
            <p:cNvPr id="10" name="Rectangle 9" descr="Maze">
              <a:extLst>
                <a:ext uri="{FF2B5EF4-FFF2-40B4-BE49-F238E27FC236}">
                  <a16:creationId xmlns:a16="http://schemas.microsoft.com/office/drawing/2014/main" id="{6336591E-E84F-4DF1-8D5B-1D34FCC53113}"/>
                </a:ext>
              </a:extLst>
            </p:cNvPr>
            <p:cNvSpPr/>
            <p:nvPr/>
          </p:nvSpPr>
          <p:spPr>
            <a:xfrm>
              <a:off x="5389341" y="2071988"/>
              <a:ext cx="795285" cy="795285"/>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2D25F590-FF41-4415-922A-434EDCB5F4B1}"/>
                </a:ext>
              </a:extLst>
            </p:cNvPr>
            <p:cNvSpPr/>
            <p:nvPr/>
          </p:nvSpPr>
          <p:spPr>
            <a:xfrm>
              <a:off x="6255299" y="2200341"/>
              <a:ext cx="5360791" cy="720000"/>
            </a:xfrm>
            <a:custGeom>
              <a:avLst/>
              <a:gdLst>
                <a:gd name="connsiteX0" fmla="*/ 0 w 2587500"/>
                <a:gd name="connsiteY0" fmla="*/ 0 h 720000"/>
                <a:gd name="connsiteX1" fmla="*/ 2587500 w 2587500"/>
                <a:gd name="connsiteY1" fmla="*/ 0 h 720000"/>
                <a:gd name="connsiteX2" fmla="*/ 2587500 w 2587500"/>
                <a:gd name="connsiteY2" fmla="*/ 720000 h 720000"/>
                <a:gd name="connsiteX3" fmla="*/ 0 w 2587500"/>
                <a:gd name="connsiteY3" fmla="*/ 720000 h 720000"/>
                <a:gd name="connsiteX4" fmla="*/ 0 w 25875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7500" h="720000">
                  <a:moveTo>
                    <a:pt x="0" y="0"/>
                  </a:moveTo>
                  <a:lnTo>
                    <a:pt x="2587500" y="0"/>
                  </a:lnTo>
                  <a:lnTo>
                    <a:pt x="25875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66750">
                <a:lnSpc>
                  <a:spcPct val="100000"/>
                </a:lnSpc>
                <a:spcBef>
                  <a:spcPct val="0"/>
                </a:spcBef>
                <a:spcAft>
                  <a:spcPct val="35000"/>
                </a:spcAft>
                <a:buNone/>
              </a:pPr>
              <a:r>
                <a:rPr lang="en-US" sz="2800" b="1" kern="1200" dirty="0">
                  <a:latin typeface="Tw Cen MT" panose="020B0602020104020603" pitchFamily="34" charset="0"/>
                </a:rPr>
                <a:t>How do we define success for a complex health system?</a:t>
              </a:r>
              <a:endParaRPr lang="en-US" sz="2800" kern="1200" dirty="0">
                <a:latin typeface="Tw Cen MT" panose="020B0602020104020603" pitchFamily="34" charset="0"/>
              </a:endParaRPr>
            </a:p>
          </p:txBody>
        </p:sp>
      </p:grpSp>
      <p:grpSp>
        <p:nvGrpSpPr>
          <p:cNvPr id="28" name="Group 27">
            <a:extLst>
              <a:ext uri="{FF2B5EF4-FFF2-40B4-BE49-F238E27FC236}">
                <a16:creationId xmlns:a16="http://schemas.microsoft.com/office/drawing/2014/main" id="{F6A2D566-68B7-4CA1-9A10-A59E3FC8A50D}"/>
              </a:ext>
            </a:extLst>
          </p:cNvPr>
          <p:cNvGrpSpPr/>
          <p:nvPr/>
        </p:nvGrpSpPr>
        <p:grpSpPr>
          <a:xfrm>
            <a:off x="844062" y="2979351"/>
            <a:ext cx="10362316" cy="1284283"/>
            <a:chOff x="5482849" y="3246373"/>
            <a:chExt cx="5964585" cy="874813"/>
          </a:xfrm>
        </p:grpSpPr>
        <p:sp>
          <p:nvSpPr>
            <p:cNvPr id="12" name="Rectangle 11" descr="Connections">
              <a:extLst>
                <a:ext uri="{FF2B5EF4-FFF2-40B4-BE49-F238E27FC236}">
                  <a16:creationId xmlns:a16="http://schemas.microsoft.com/office/drawing/2014/main" id="{4570E04F-9000-4291-9FAE-CDB0942394EC}"/>
                </a:ext>
              </a:extLst>
            </p:cNvPr>
            <p:cNvSpPr/>
            <p:nvPr/>
          </p:nvSpPr>
          <p:spPr>
            <a:xfrm>
              <a:off x="5482849" y="3246373"/>
              <a:ext cx="795285" cy="874813"/>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1173471E-3146-40E4-B4C6-CC44C4A48955}"/>
                </a:ext>
              </a:extLst>
            </p:cNvPr>
            <p:cNvSpPr/>
            <p:nvPr/>
          </p:nvSpPr>
          <p:spPr>
            <a:xfrm>
              <a:off x="6349322" y="3380770"/>
              <a:ext cx="5098112" cy="720000"/>
            </a:xfrm>
            <a:custGeom>
              <a:avLst/>
              <a:gdLst>
                <a:gd name="connsiteX0" fmla="*/ 0 w 2587500"/>
                <a:gd name="connsiteY0" fmla="*/ 0 h 720000"/>
                <a:gd name="connsiteX1" fmla="*/ 2587500 w 2587500"/>
                <a:gd name="connsiteY1" fmla="*/ 0 h 720000"/>
                <a:gd name="connsiteX2" fmla="*/ 2587500 w 2587500"/>
                <a:gd name="connsiteY2" fmla="*/ 720000 h 720000"/>
                <a:gd name="connsiteX3" fmla="*/ 0 w 2587500"/>
                <a:gd name="connsiteY3" fmla="*/ 720000 h 720000"/>
                <a:gd name="connsiteX4" fmla="*/ 0 w 25875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7500" h="720000">
                  <a:moveTo>
                    <a:pt x="0" y="0"/>
                  </a:moveTo>
                  <a:lnTo>
                    <a:pt x="2587500" y="0"/>
                  </a:lnTo>
                  <a:lnTo>
                    <a:pt x="25875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66750">
                <a:lnSpc>
                  <a:spcPct val="100000"/>
                </a:lnSpc>
                <a:spcBef>
                  <a:spcPct val="0"/>
                </a:spcBef>
                <a:spcAft>
                  <a:spcPct val="35000"/>
                </a:spcAft>
                <a:buNone/>
              </a:pPr>
              <a:r>
                <a:rPr lang="en-US" sz="2800" b="1" kern="1200" dirty="0">
                  <a:latin typeface="Tw Cen MT" panose="020B0602020104020603" pitchFamily="34" charset="0"/>
                </a:rPr>
                <a:t>How do we ensure sustainability of a successful health system intervention?</a:t>
              </a:r>
              <a:endParaRPr lang="en-US" sz="2800" kern="1200" dirty="0">
                <a:latin typeface="Tw Cen MT" panose="020B0602020104020603" pitchFamily="34" charset="0"/>
              </a:endParaRPr>
            </a:p>
          </p:txBody>
        </p:sp>
      </p:grpSp>
      <p:grpSp>
        <p:nvGrpSpPr>
          <p:cNvPr id="15" name="Group 14">
            <a:extLst>
              <a:ext uri="{FF2B5EF4-FFF2-40B4-BE49-F238E27FC236}">
                <a16:creationId xmlns:a16="http://schemas.microsoft.com/office/drawing/2014/main" id="{B3FA8808-20B2-4325-9EDA-F2087CDE8A7A}"/>
              </a:ext>
            </a:extLst>
          </p:cNvPr>
          <p:cNvGrpSpPr/>
          <p:nvPr/>
        </p:nvGrpSpPr>
        <p:grpSpPr>
          <a:xfrm>
            <a:off x="956604" y="4263634"/>
            <a:ext cx="9734843" cy="1124179"/>
            <a:chOff x="5600870" y="4490556"/>
            <a:chExt cx="5371930" cy="662000"/>
          </a:xfrm>
        </p:grpSpPr>
        <p:sp>
          <p:nvSpPr>
            <p:cNvPr id="17" name="Rectangle 16" descr="Factory">
              <a:extLst>
                <a:ext uri="{FF2B5EF4-FFF2-40B4-BE49-F238E27FC236}">
                  <a16:creationId xmlns:a16="http://schemas.microsoft.com/office/drawing/2014/main" id="{DFF35C25-DCCA-4139-A235-23942DBBEDCF}"/>
                </a:ext>
              </a:extLst>
            </p:cNvPr>
            <p:cNvSpPr/>
            <p:nvPr/>
          </p:nvSpPr>
          <p:spPr>
            <a:xfrm>
              <a:off x="5600870" y="4490556"/>
              <a:ext cx="695416" cy="662000"/>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1" name="Group 20">
              <a:extLst>
                <a:ext uri="{FF2B5EF4-FFF2-40B4-BE49-F238E27FC236}">
                  <a16:creationId xmlns:a16="http://schemas.microsoft.com/office/drawing/2014/main" id="{EA432DBC-7242-495A-A9AE-EA80D63FA709}"/>
                </a:ext>
              </a:extLst>
            </p:cNvPr>
            <p:cNvGrpSpPr/>
            <p:nvPr/>
          </p:nvGrpSpPr>
          <p:grpSpPr>
            <a:xfrm>
              <a:off x="6447306" y="4735367"/>
              <a:ext cx="4525494" cy="417189"/>
              <a:chOff x="3248506" y="1877814"/>
              <a:chExt cx="1381640" cy="552656"/>
            </a:xfrm>
          </p:grpSpPr>
          <p:sp>
            <p:nvSpPr>
              <p:cNvPr id="26" name="Rectangle 25">
                <a:extLst>
                  <a:ext uri="{FF2B5EF4-FFF2-40B4-BE49-F238E27FC236}">
                    <a16:creationId xmlns:a16="http://schemas.microsoft.com/office/drawing/2014/main" id="{4BB8CECE-DF59-4544-B35F-CC7243473342}"/>
                  </a:ext>
                </a:extLst>
              </p:cNvPr>
              <p:cNvSpPr/>
              <p:nvPr/>
            </p:nvSpPr>
            <p:spPr>
              <a:xfrm>
                <a:off x="3248506" y="1877814"/>
                <a:ext cx="1381640" cy="5526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TextBox 26">
                <a:extLst>
                  <a:ext uri="{FF2B5EF4-FFF2-40B4-BE49-F238E27FC236}">
                    <a16:creationId xmlns:a16="http://schemas.microsoft.com/office/drawing/2014/main" id="{810D7CE3-76E0-4336-B50C-B5D56CB2E60D}"/>
                  </a:ext>
                </a:extLst>
              </p:cNvPr>
              <p:cNvSpPr txBox="1"/>
              <p:nvPr/>
            </p:nvSpPr>
            <p:spPr>
              <a:xfrm>
                <a:off x="3248506" y="1877814"/>
                <a:ext cx="1381640" cy="5526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488950">
                  <a:lnSpc>
                    <a:spcPct val="100000"/>
                  </a:lnSpc>
                  <a:spcBef>
                    <a:spcPct val="0"/>
                  </a:spcBef>
                  <a:spcAft>
                    <a:spcPct val="35000"/>
                  </a:spcAft>
                  <a:buNone/>
                </a:pPr>
                <a:r>
                  <a:rPr lang="en-US" sz="2800" b="1" kern="1200" dirty="0">
                    <a:latin typeface="Tw Cen MT" panose="020B0602020104020603" pitchFamily="34" charset="0"/>
                  </a:rPr>
                  <a:t>Tradeoff between outcomes and capacities?</a:t>
                </a:r>
                <a:endParaRPr lang="en-US" sz="2800" kern="1200" dirty="0">
                  <a:latin typeface="Tw Cen MT" panose="020B0602020104020603" pitchFamily="34" charset="0"/>
                </a:endParaRPr>
              </a:p>
            </p:txBody>
          </p:sp>
        </p:grpSp>
      </p:grpSp>
      <p:grpSp>
        <p:nvGrpSpPr>
          <p:cNvPr id="14" name="Group 13">
            <a:extLst>
              <a:ext uri="{FF2B5EF4-FFF2-40B4-BE49-F238E27FC236}">
                <a16:creationId xmlns:a16="http://schemas.microsoft.com/office/drawing/2014/main" id="{09B05BC6-4113-41CB-B79A-2021058A29B6}"/>
              </a:ext>
            </a:extLst>
          </p:cNvPr>
          <p:cNvGrpSpPr/>
          <p:nvPr/>
        </p:nvGrpSpPr>
        <p:grpSpPr>
          <a:xfrm>
            <a:off x="956604" y="5674904"/>
            <a:ext cx="10391867" cy="1124178"/>
            <a:chOff x="5601034" y="5620272"/>
            <a:chExt cx="5944384" cy="712017"/>
          </a:xfrm>
        </p:grpSpPr>
        <p:sp>
          <p:nvSpPr>
            <p:cNvPr id="22" name="Rectangle 21" descr="Head with Gears">
              <a:extLst>
                <a:ext uri="{FF2B5EF4-FFF2-40B4-BE49-F238E27FC236}">
                  <a16:creationId xmlns:a16="http://schemas.microsoft.com/office/drawing/2014/main" id="{26D8A50E-3BC6-4AF9-8D86-462F2AAD2840}"/>
                </a:ext>
              </a:extLst>
            </p:cNvPr>
            <p:cNvSpPr/>
            <p:nvPr/>
          </p:nvSpPr>
          <p:spPr>
            <a:xfrm>
              <a:off x="5601034" y="5620272"/>
              <a:ext cx="695416" cy="662000"/>
            </a:xfrm>
            <a:prstGeom prst="rect">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3" name="Group 22">
              <a:extLst>
                <a:ext uri="{FF2B5EF4-FFF2-40B4-BE49-F238E27FC236}">
                  <a16:creationId xmlns:a16="http://schemas.microsoft.com/office/drawing/2014/main" id="{9CBF5B91-71DC-4020-94B3-FFCEB1B14E00}"/>
                </a:ext>
              </a:extLst>
            </p:cNvPr>
            <p:cNvGrpSpPr/>
            <p:nvPr/>
          </p:nvGrpSpPr>
          <p:grpSpPr>
            <a:xfrm>
              <a:off x="6447306" y="5620272"/>
              <a:ext cx="5098112" cy="712017"/>
              <a:chOff x="4871933" y="1877814"/>
              <a:chExt cx="1381640" cy="552656"/>
            </a:xfrm>
          </p:grpSpPr>
          <p:sp>
            <p:nvSpPr>
              <p:cNvPr id="24" name="Rectangle 23">
                <a:extLst>
                  <a:ext uri="{FF2B5EF4-FFF2-40B4-BE49-F238E27FC236}">
                    <a16:creationId xmlns:a16="http://schemas.microsoft.com/office/drawing/2014/main" id="{B29E347D-A9FF-4B59-8EB3-33F61381D286}"/>
                  </a:ext>
                </a:extLst>
              </p:cNvPr>
              <p:cNvSpPr/>
              <p:nvPr/>
            </p:nvSpPr>
            <p:spPr>
              <a:xfrm>
                <a:off x="4871933" y="1877814"/>
                <a:ext cx="1381640" cy="5526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TextBox 24">
                <a:extLst>
                  <a:ext uri="{FF2B5EF4-FFF2-40B4-BE49-F238E27FC236}">
                    <a16:creationId xmlns:a16="http://schemas.microsoft.com/office/drawing/2014/main" id="{0F206EE6-7E3C-41FF-B88B-D2A60C29CE68}"/>
                  </a:ext>
                </a:extLst>
              </p:cNvPr>
              <p:cNvSpPr txBox="1"/>
              <p:nvPr/>
            </p:nvSpPr>
            <p:spPr>
              <a:xfrm>
                <a:off x="4871933" y="1877814"/>
                <a:ext cx="1381640" cy="5526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488950">
                  <a:lnSpc>
                    <a:spcPct val="100000"/>
                  </a:lnSpc>
                  <a:spcBef>
                    <a:spcPct val="0"/>
                  </a:spcBef>
                  <a:spcAft>
                    <a:spcPct val="35000"/>
                  </a:spcAft>
                  <a:buNone/>
                </a:pPr>
                <a:r>
                  <a:rPr lang="en-US" sz="2800" b="1" kern="1200" dirty="0">
                    <a:latin typeface="Tw Cen MT" panose="020B0602020104020603" pitchFamily="34" charset="0"/>
                  </a:rPr>
                  <a:t>How does an evaluation thinking incorporate plans for exit strategies?</a:t>
                </a:r>
                <a:endParaRPr lang="en-US" sz="2800" kern="1200" dirty="0">
                  <a:latin typeface="Tw Cen MT" panose="020B0602020104020603" pitchFamily="34" charset="0"/>
                </a:endParaRPr>
              </a:p>
            </p:txBody>
          </p:sp>
        </p:grpSp>
      </p:grpSp>
    </p:spTree>
    <p:extLst>
      <p:ext uri="{BB962C8B-B14F-4D97-AF65-F5344CB8AC3E}">
        <p14:creationId xmlns:p14="http://schemas.microsoft.com/office/powerpoint/2010/main" val="51366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07508-BECA-4415-BD49-F086E907DCCA}"/>
              </a:ext>
            </a:extLst>
          </p:cNvPr>
          <p:cNvSpPr>
            <a:spLocks noGrp="1"/>
          </p:cNvSpPr>
          <p:nvPr>
            <p:ph type="title"/>
          </p:nvPr>
        </p:nvSpPr>
        <p:spPr>
          <a:xfrm>
            <a:off x="690778" y="439089"/>
            <a:ext cx="10515600" cy="986614"/>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GLANCE AT THE INTERVENTION – </a:t>
            </a:r>
            <a:r>
              <a:rPr lang="en-US" sz="2800" cap="all" spc="100" dirty="0">
                <a:latin typeface="Tw Cen MT Condensed" panose="020B0606020104020203" pitchFamily="34" charset="0"/>
              </a:rPr>
              <a:t>Uttar Pradesh Technical Support UNIT</a:t>
            </a:r>
            <a:endParaRPr lang="en-US" sz="4000" cap="all" spc="100" dirty="0">
              <a:latin typeface="Tw Cen MT Condensed" panose="020B0606020104020203" pitchFamily="34" charset="0"/>
            </a:endParaRPr>
          </a:p>
        </p:txBody>
      </p:sp>
      <p:sp>
        <p:nvSpPr>
          <p:cNvPr id="88" name="TextBox 87">
            <a:extLst>
              <a:ext uri="{FF2B5EF4-FFF2-40B4-BE49-F238E27FC236}">
                <a16:creationId xmlns:a16="http://schemas.microsoft.com/office/drawing/2014/main" id="{166412C2-AF82-47CC-A735-E5044CF5D5E1}"/>
              </a:ext>
            </a:extLst>
          </p:cNvPr>
          <p:cNvSpPr txBox="1"/>
          <p:nvPr/>
        </p:nvSpPr>
        <p:spPr>
          <a:xfrm>
            <a:off x="314913" y="1796552"/>
            <a:ext cx="11414731" cy="923330"/>
          </a:xfrm>
          <a:prstGeom prst="rect">
            <a:avLst/>
          </a:prstGeom>
          <a:noFill/>
        </p:spPr>
        <p:txBody>
          <a:bodyPr wrap="square" rtlCol="0">
            <a:spAutoFit/>
          </a:bodyPr>
          <a:lstStyle/>
          <a:p>
            <a:pPr algn="ctr"/>
            <a:r>
              <a:rPr lang="en-US" b="1" dirty="0">
                <a:solidFill>
                  <a:schemeClr val="bg2">
                    <a:lumMod val="10000"/>
                  </a:schemeClr>
                </a:solidFill>
                <a:latin typeface="Tw Cen MT" panose="020B0602020104020603" pitchFamily="34" charset="0"/>
              </a:rPr>
              <a:t>Learnings from Phase 1 </a:t>
            </a:r>
            <a:r>
              <a:rPr kumimoji="0" lang="en-US" b="1" i="0" u="none" strike="noStrike" kern="1200" cap="none" spc="0" normalizeH="0" baseline="0" noProof="0" dirty="0">
                <a:ln>
                  <a:noFill/>
                </a:ln>
                <a:solidFill>
                  <a:schemeClr val="bg2">
                    <a:lumMod val="10000"/>
                  </a:schemeClr>
                </a:solidFill>
                <a:effectLst/>
                <a:uLnTx/>
                <a:uFillTx/>
                <a:latin typeface="Tw Cen MT" panose="020B0602020104020603" pitchFamily="34" charset="0"/>
              </a:rPr>
              <a:t>(2013-2016)</a:t>
            </a:r>
            <a:r>
              <a:rPr lang="en-US" dirty="0">
                <a:solidFill>
                  <a:schemeClr val="bg2">
                    <a:lumMod val="10000"/>
                  </a:schemeClr>
                </a:solidFill>
                <a:latin typeface="Tw Cen MT" panose="020B0602020104020603" pitchFamily="34" charset="0"/>
              </a:rPr>
              <a:t> - Slow progress in health (RMNCH) indicators attributed to several of the systems level issues and challenges eliciting Need for Health System Strengthening intervention to achieve availability, utilization and quality of health services attempting to provide local level solution</a:t>
            </a:r>
          </a:p>
        </p:txBody>
      </p:sp>
      <p:sp>
        <p:nvSpPr>
          <p:cNvPr id="90" name="Rectangle 89">
            <a:extLst>
              <a:ext uri="{FF2B5EF4-FFF2-40B4-BE49-F238E27FC236}">
                <a16:creationId xmlns:a16="http://schemas.microsoft.com/office/drawing/2014/main" id="{FC0554CE-BEE5-41F2-9814-E5DE14385272}"/>
              </a:ext>
            </a:extLst>
          </p:cNvPr>
          <p:cNvSpPr/>
          <p:nvPr/>
        </p:nvSpPr>
        <p:spPr>
          <a:xfrm>
            <a:off x="314913" y="3153467"/>
            <a:ext cx="11276865"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Tw Cen MT" panose="020B0602020104020603" pitchFamily="34" charset="0"/>
              </a:rPr>
              <a:t>Phase II (2017-2020): </a:t>
            </a:r>
            <a:r>
              <a:rPr kumimoji="0" lang="en-US" b="0" i="0" u="none" strike="noStrike" kern="1200" cap="none" spc="0" normalizeH="0" baseline="0" noProof="0" dirty="0">
                <a:ln>
                  <a:noFill/>
                </a:ln>
                <a:solidFill>
                  <a:srgbClr val="000000"/>
                </a:solidFill>
                <a:effectLst/>
                <a:uLnTx/>
                <a:uFillTx/>
                <a:latin typeface="Tw Cen MT" panose="020B0602020104020603" pitchFamily="34" charset="0"/>
              </a:rPr>
              <a:t>HSS intervention positioned as the catalyst for improvement in health systems. Started work with multiple components and prioritized 3 workstreams </a:t>
            </a:r>
          </a:p>
        </p:txBody>
      </p:sp>
      <p:sp>
        <p:nvSpPr>
          <p:cNvPr id="91" name="TextBox 90">
            <a:extLst>
              <a:ext uri="{FF2B5EF4-FFF2-40B4-BE49-F238E27FC236}">
                <a16:creationId xmlns:a16="http://schemas.microsoft.com/office/drawing/2014/main" id="{A84CB43E-D70F-4FAB-8BA4-5FBE91A46126}"/>
              </a:ext>
            </a:extLst>
          </p:cNvPr>
          <p:cNvSpPr txBox="1"/>
          <p:nvPr/>
        </p:nvSpPr>
        <p:spPr>
          <a:xfrm>
            <a:off x="314913" y="5120246"/>
            <a:ext cx="5649789" cy="1077218"/>
          </a:xfrm>
          <a:prstGeom prst="rect">
            <a:avLst/>
          </a:prstGeom>
          <a:noFill/>
        </p:spPr>
        <p:txBody>
          <a:bodyPr wrap="square" rtlCol="0">
            <a:spAutoFit/>
          </a:bodyPr>
          <a:lstStyle>
            <a:defPPr>
              <a:defRPr lang="en-US"/>
            </a:defPPr>
            <a:lvl1pPr algn="ctr">
              <a:defRPr b="1">
                <a:solidFill>
                  <a:schemeClr val="bg2">
                    <a:lumMod val="10000"/>
                  </a:schemeClr>
                </a:solidFill>
                <a:latin typeface="Tw Cen MT" panose="020B0602020104020603" pitchFamily="34" charset="0"/>
              </a:defRPr>
            </a:lvl1pPr>
          </a:lstStyle>
          <a:p>
            <a:pPr marL="285750" indent="-285750">
              <a:buFont typeface="Wingdings" panose="05000000000000000000" pitchFamily="2" charset="2"/>
              <a:buChar char="ü"/>
            </a:pPr>
            <a:r>
              <a:rPr lang="en-US" sz="1600" b="0" dirty="0"/>
              <a:t>A</a:t>
            </a:r>
            <a:r>
              <a:rPr lang="en-US" sz="1600" b="0" dirty="0" err="1"/>
              <a:t>imed</a:t>
            </a:r>
            <a:r>
              <a:rPr lang="en-US" sz="1600" b="0" dirty="0"/>
              <a:t> at helping GoUP set up institutional mechanisms and better governance structures to drive the improved policy and processes and benefit the ongoing MNCH, nutrition and family planning interventions of the TSU.</a:t>
            </a:r>
          </a:p>
        </p:txBody>
      </p:sp>
      <p:grpSp>
        <p:nvGrpSpPr>
          <p:cNvPr id="155" name="Group 154">
            <a:extLst>
              <a:ext uri="{FF2B5EF4-FFF2-40B4-BE49-F238E27FC236}">
                <a16:creationId xmlns:a16="http://schemas.microsoft.com/office/drawing/2014/main" id="{6C8557EC-F861-4364-AD22-46EF05E2A7E8}"/>
              </a:ext>
            </a:extLst>
          </p:cNvPr>
          <p:cNvGrpSpPr/>
          <p:nvPr/>
        </p:nvGrpSpPr>
        <p:grpSpPr>
          <a:xfrm>
            <a:off x="833322" y="3996190"/>
            <a:ext cx="10373056" cy="745729"/>
            <a:chOff x="800117" y="3792063"/>
            <a:chExt cx="10373056" cy="745729"/>
          </a:xfrm>
        </p:grpSpPr>
        <p:grpSp>
          <p:nvGrpSpPr>
            <p:cNvPr id="128" name="Group 127">
              <a:extLst>
                <a:ext uri="{FF2B5EF4-FFF2-40B4-BE49-F238E27FC236}">
                  <a16:creationId xmlns:a16="http://schemas.microsoft.com/office/drawing/2014/main" id="{167EBA52-339F-482B-9925-03643C5B0886}"/>
                </a:ext>
              </a:extLst>
            </p:cNvPr>
            <p:cNvGrpSpPr/>
            <p:nvPr/>
          </p:nvGrpSpPr>
          <p:grpSpPr>
            <a:xfrm>
              <a:off x="800117" y="3851140"/>
              <a:ext cx="2588435" cy="686652"/>
              <a:chOff x="424069" y="2270523"/>
              <a:chExt cx="2588435" cy="686652"/>
            </a:xfrm>
          </p:grpSpPr>
          <p:sp>
            <p:nvSpPr>
              <p:cNvPr id="129" name="Rectangle 128">
                <a:extLst>
                  <a:ext uri="{FF2B5EF4-FFF2-40B4-BE49-F238E27FC236}">
                    <a16:creationId xmlns:a16="http://schemas.microsoft.com/office/drawing/2014/main" id="{828BA863-241B-4736-8107-FBAF7C0B4B34}"/>
                  </a:ext>
                </a:extLst>
              </p:cNvPr>
              <p:cNvSpPr/>
              <p:nvPr/>
            </p:nvSpPr>
            <p:spPr>
              <a:xfrm>
                <a:off x="1300951" y="2316679"/>
                <a:ext cx="1711553" cy="640496"/>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80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w Cen MT" panose="020B0602020104020603" pitchFamily="34" charset="0"/>
                    <a:ea typeface="Arial" panose="020B0604020202020204" pitchFamily="34" charset="0"/>
                    <a:cs typeface="Mangal" panose="02040503050203030202" pitchFamily="18" charset="0"/>
                  </a:rPr>
                  <a:t>Human Resource Management</a:t>
                </a:r>
                <a:endParaRPr kumimoji="0" lang="en-US" sz="1600" b="0" i="0" u="none" strike="noStrike" kern="1200" cap="none" spc="0" normalizeH="0" baseline="0" noProof="0" dirty="0">
                  <a:ln>
                    <a:noFill/>
                  </a:ln>
                  <a:solidFill>
                    <a:srgbClr val="000000"/>
                  </a:solidFill>
                  <a:effectLst/>
                  <a:uLnTx/>
                  <a:uFillTx/>
                  <a:latin typeface="Tw Cen MT" panose="020B0602020104020603" pitchFamily="34" charset="0"/>
                  <a:ea typeface="Arial" panose="020B0604020202020204" pitchFamily="34" charset="0"/>
                  <a:cs typeface="Mangal" panose="02040503050203030202" pitchFamily="18" charset="0"/>
                </a:endParaRPr>
              </a:p>
            </p:txBody>
          </p:sp>
          <p:pic>
            <p:nvPicPr>
              <p:cNvPr id="130" name="Graphic 129" descr="Doctor">
                <a:extLst>
                  <a:ext uri="{FF2B5EF4-FFF2-40B4-BE49-F238E27FC236}">
                    <a16:creationId xmlns:a16="http://schemas.microsoft.com/office/drawing/2014/main" id="{9D980568-8083-4E0A-A2A1-697BD8366B08}"/>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147" y="2361631"/>
                <a:ext cx="457200" cy="457200"/>
              </a:xfrm>
              <a:prstGeom prst="rect">
                <a:avLst/>
              </a:prstGeom>
            </p:spPr>
          </p:pic>
          <p:grpSp>
            <p:nvGrpSpPr>
              <p:cNvPr id="131" name="Group 130">
                <a:extLst>
                  <a:ext uri="{FF2B5EF4-FFF2-40B4-BE49-F238E27FC236}">
                    <a16:creationId xmlns:a16="http://schemas.microsoft.com/office/drawing/2014/main" id="{38380929-E98C-4BDF-8045-D9F573B982EC}"/>
                  </a:ext>
                </a:extLst>
              </p:cNvPr>
              <p:cNvGrpSpPr/>
              <p:nvPr/>
            </p:nvGrpSpPr>
            <p:grpSpPr>
              <a:xfrm>
                <a:off x="424069" y="2270523"/>
                <a:ext cx="865805" cy="639417"/>
                <a:chOff x="477078" y="2607364"/>
                <a:chExt cx="865805" cy="639417"/>
              </a:xfrm>
            </p:grpSpPr>
            <p:sp>
              <p:nvSpPr>
                <p:cNvPr id="132" name="Oval 131">
                  <a:extLst>
                    <a:ext uri="{FF2B5EF4-FFF2-40B4-BE49-F238E27FC236}">
                      <a16:creationId xmlns:a16="http://schemas.microsoft.com/office/drawing/2014/main" id="{627EB623-ACA8-4DB6-9614-1EAEBAB0807A}"/>
                    </a:ext>
                  </a:extLst>
                </p:cNvPr>
                <p:cNvSpPr/>
                <p:nvPr/>
              </p:nvSpPr>
              <p:spPr>
                <a:xfrm>
                  <a:off x="477078" y="2607364"/>
                  <a:ext cx="649357" cy="63941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Tw Cen MT" panose="020B0602020104020603" pitchFamily="34" charset="0"/>
                  </a:endParaRPr>
                </a:p>
              </p:txBody>
            </p:sp>
            <p:cxnSp>
              <p:nvCxnSpPr>
                <p:cNvPr id="133" name="Straight Connector 132">
                  <a:extLst>
                    <a:ext uri="{FF2B5EF4-FFF2-40B4-BE49-F238E27FC236}">
                      <a16:creationId xmlns:a16="http://schemas.microsoft.com/office/drawing/2014/main" id="{16725C9F-5629-42D3-9478-501627B105C1}"/>
                    </a:ext>
                  </a:extLst>
                </p:cNvPr>
                <p:cNvCxnSpPr>
                  <a:cxnSpLocks/>
                  <a:stCxn id="132" idx="6"/>
                </p:cNvCxnSpPr>
                <p:nvPr/>
              </p:nvCxnSpPr>
              <p:spPr>
                <a:xfrm flipV="1">
                  <a:off x="1126435" y="2927072"/>
                  <a:ext cx="216448" cy="1"/>
                </a:xfrm>
                <a:prstGeom prst="line">
                  <a:avLst/>
                </a:prstGeom>
              </p:spPr>
              <p:style>
                <a:lnRef idx="1">
                  <a:schemeClr val="dk1"/>
                </a:lnRef>
                <a:fillRef idx="0">
                  <a:schemeClr val="dk1"/>
                </a:fillRef>
                <a:effectRef idx="0">
                  <a:schemeClr val="dk1"/>
                </a:effectRef>
                <a:fontRef idx="minor">
                  <a:schemeClr val="tx1"/>
                </a:fontRef>
              </p:style>
            </p:cxnSp>
          </p:grpSp>
        </p:grpSp>
        <p:grpSp>
          <p:nvGrpSpPr>
            <p:cNvPr id="134" name="Group 133">
              <a:extLst>
                <a:ext uri="{FF2B5EF4-FFF2-40B4-BE49-F238E27FC236}">
                  <a16:creationId xmlns:a16="http://schemas.microsoft.com/office/drawing/2014/main" id="{2FAD4B8A-1F7D-4EAB-B80E-56B1B68D0781}"/>
                </a:ext>
              </a:extLst>
            </p:cNvPr>
            <p:cNvGrpSpPr/>
            <p:nvPr/>
          </p:nvGrpSpPr>
          <p:grpSpPr>
            <a:xfrm>
              <a:off x="4674216" y="3816090"/>
              <a:ext cx="2332170" cy="676966"/>
              <a:chOff x="424070" y="3747139"/>
              <a:chExt cx="2332170" cy="676966"/>
            </a:xfrm>
          </p:grpSpPr>
          <p:grpSp>
            <p:nvGrpSpPr>
              <p:cNvPr id="135" name="Group 134">
                <a:extLst>
                  <a:ext uri="{FF2B5EF4-FFF2-40B4-BE49-F238E27FC236}">
                    <a16:creationId xmlns:a16="http://schemas.microsoft.com/office/drawing/2014/main" id="{BA4A990A-755B-479A-A760-D035A740C4FD}"/>
                  </a:ext>
                </a:extLst>
              </p:cNvPr>
              <p:cNvGrpSpPr/>
              <p:nvPr/>
            </p:nvGrpSpPr>
            <p:grpSpPr>
              <a:xfrm>
                <a:off x="424070" y="3747139"/>
                <a:ext cx="887960" cy="639416"/>
                <a:chOff x="477078" y="2607364"/>
                <a:chExt cx="865805" cy="639417"/>
              </a:xfrm>
            </p:grpSpPr>
            <p:sp>
              <p:nvSpPr>
                <p:cNvPr id="138" name="Oval 137">
                  <a:extLst>
                    <a:ext uri="{FF2B5EF4-FFF2-40B4-BE49-F238E27FC236}">
                      <a16:creationId xmlns:a16="http://schemas.microsoft.com/office/drawing/2014/main" id="{45D869D4-8606-4C1B-95D6-D3F14D1D5D1A}"/>
                    </a:ext>
                  </a:extLst>
                </p:cNvPr>
                <p:cNvSpPr/>
                <p:nvPr/>
              </p:nvSpPr>
              <p:spPr>
                <a:xfrm>
                  <a:off x="477078" y="2607364"/>
                  <a:ext cx="649357" cy="63941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Tw Cen MT" panose="020B0602020104020603" pitchFamily="34" charset="0"/>
                  </a:endParaRPr>
                </a:p>
              </p:txBody>
            </p:sp>
            <p:cxnSp>
              <p:nvCxnSpPr>
                <p:cNvPr id="139" name="Straight Connector 138">
                  <a:extLst>
                    <a:ext uri="{FF2B5EF4-FFF2-40B4-BE49-F238E27FC236}">
                      <a16:creationId xmlns:a16="http://schemas.microsoft.com/office/drawing/2014/main" id="{3AE095DD-2B12-4D17-9368-AE43A7545FE3}"/>
                    </a:ext>
                  </a:extLst>
                </p:cNvPr>
                <p:cNvCxnSpPr>
                  <a:stCxn id="138" idx="6"/>
                </p:cNvCxnSpPr>
                <p:nvPr/>
              </p:nvCxnSpPr>
              <p:spPr>
                <a:xfrm flipV="1">
                  <a:off x="1126435" y="2927072"/>
                  <a:ext cx="216448" cy="1"/>
                </a:xfrm>
                <a:prstGeom prst="line">
                  <a:avLst/>
                </a:prstGeom>
              </p:spPr>
              <p:style>
                <a:lnRef idx="1">
                  <a:schemeClr val="dk1"/>
                </a:lnRef>
                <a:fillRef idx="0">
                  <a:schemeClr val="dk1"/>
                </a:fillRef>
                <a:effectRef idx="0">
                  <a:schemeClr val="dk1"/>
                </a:effectRef>
                <a:fontRef idx="minor">
                  <a:schemeClr val="tx1"/>
                </a:fontRef>
              </p:style>
            </p:cxnSp>
          </p:grpSp>
          <p:pic>
            <p:nvPicPr>
              <p:cNvPr id="136" name="Graphic 135" descr="Needle">
                <a:extLst>
                  <a:ext uri="{FF2B5EF4-FFF2-40B4-BE49-F238E27FC236}">
                    <a16:creationId xmlns:a16="http://schemas.microsoft.com/office/drawing/2014/main" id="{91C34A7D-EFAF-4118-9C25-170E3FFB013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2539" y="3821992"/>
                <a:ext cx="534007" cy="489707"/>
              </a:xfrm>
              <a:prstGeom prst="rect">
                <a:avLst/>
              </a:prstGeom>
            </p:spPr>
          </p:pic>
          <p:sp>
            <p:nvSpPr>
              <p:cNvPr id="137" name="Rectangle 136">
                <a:extLst>
                  <a:ext uri="{FF2B5EF4-FFF2-40B4-BE49-F238E27FC236}">
                    <a16:creationId xmlns:a16="http://schemas.microsoft.com/office/drawing/2014/main" id="{25450702-048A-434A-AD51-D9CCB614554A}"/>
                  </a:ext>
                </a:extLst>
              </p:cNvPr>
              <p:cNvSpPr/>
              <p:nvPr/>
            </p:nvSpPr>
            <p:spPr>
              <a:xfrm>
                <a:off x="1289875" y="3839330"/>
                <a:ext cx="1466365"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b="1" i="0" u="none" strike="noStrike" kern="1200" cap="none" spc="0" normalizeH="0" baseline="0" noProof="0" dirty="0">
                    <a:ln>
                      <a:noFill/>
                    </a:ln>
                    <a:solidFill>
                      <a:srgbClr val="000000"/>
                    </a:solidFill>
                    <a:effectLst/>
                    <a:uLnTx/>
                    <a:uFillTx/>
                    <a:latin typeface="Tw Cen MT" panose="020B0602020104020603" pitchFamily="34" charset="0"/>
                    <a:ea typeface="Times New Roman" panose="02020603050405020304" pitchFamily="18" charset="0"/>
                    <a:cs typeface="Mangal" panose="02040503050203030202" pitchFamily="18" charset="0"/>
                  </a:rPr>
                  <a:t>Supply Chain Management</a:t>
                </a:r>
                <a:endParaRPr kumimoji="0" lang="en-US" sz="1600" b="0" i="0" u="none" strike="noStrike" kern="1200" cap="none" spc="0" normalizeH="0" baseline="0" noProof="0" dirty="0">
                  <a:ln>
                    <a:noFill/>
                  </a:ln>
                  <a:solidFill>
                    <a:srgbClr val="000000"/>
                  </a:solidFill>
                  <a:effectLst/>
                  <a:uLnTx/>
                  <a:uFillTx/>
                  <a:latin typeface="Tw Cen MT" panose="020B0602020104020603" pitchFamily="34" charset="0"/>
                </a:endParaRPr>
              </a:p>
            </p:txBody>
          </p:sp>
        </p:grpSp>
        <p:grpSp>
          <p:nvGrpSpPr>
            <p:cNvPr id="140" name="Group 139">
              <a:extLst>
                <a:ext uri="{FF2B5EF4-FFF2-40B4-BE49-F238E27FC236}">
                  <a16:creationId xmlns:a16="http://schemas.microsoft.com/office/drawing/2014/main" id="{C0223F43-BA67-4E62-8E83-6B4AF1FE37DF}"/>
                </a:ext>
              </a:extLst>
            </p:cNvPr>
            <p:cNvGrpSpPr/>
            <p:nvPr/>
          </p:nvGrpSpPr>
          <p:grpSpPr>
            <a:xfrm>
              <a:off x="8921615" y="3792063"/>
              <a:ext cx="2251558" cy="697258"/>
              <a:chOff x="424069" y="5582131"/>
              <a:chExt cx="2251558" cy="697258"/>
            </a:xfrm>
          </p:grpSpPr>
          <p:grpSp>
            <p:nvGrpSpPr>
              <p:cNvPr id="141" name="Group 140">
                <a:extLst>
                  <a:ext uri="{FF2B5EF4-FFF2-40B4-BE49-F238E27FC236}">
                    <a16:creationId xmlns:a16="http://schemas.microsoft.com/office/drawing/2014/main" id="{C5307285-7A2E-4B89-8AEA-F0C723200124}"/>
                  </a:ext>
                </a:extLst>
              </p:cNvPr>
              <p:cNvGrpSpPr/>
              <p:nvPr/>
            </p:nvGrpSpPr>
            <p:grpSpPr>
              <a:xfrm>
                <a:off x="424069" y="5582131"/>
                <a:ext cx="865805" cy="639417"/>
                <a:chOff x="424069" y="5582131"/>
                <a:chExt cx="865805" cy="639417"/>
              </a:xfrm>
            </p:grpSpPr>
            <p:sp>
              <p:nvSpPr>
                <p:cNvPr id="144" name="Oval 143">
                  <a:extLst>
                    <a:ext uri="{FF2B5EF4-FFF2-40B4-BE49-F238E27FC236}">
                      <a16:creationId xmlns:a16="http://schemas.microsoft.com/office/drawing/2014/main" id="{ED8199BE-E80C-483F-901B-06EB943BC956}"/>
                    </a:ext>
                  </a:extLst>
                </p:cNvPr>
                <p:cNvSpPr/>
                <p:nvPr/>
              </p:nvSpPr>
              <p:spPr>
                <a:xfrm>
                  <a:off x="424069" y="5582131"/>
                  <a:ext cx="649357" cy="63941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Tw Cen MT" panose="020B0602020104020603" pitchFamily="34" charset="0"/>
                  </a:endParaRPr>
                </a:p>
              </p:txBody>
            </p:sp>
            <p:cxnSp>
              <p:nvCxnSpPr>
                <p:cNvPr id="145" name="Straight Connector 144">
                  <a:extLst>
                    <a:ext uri="{FF2B5EF4-FFF2-40B4-BE49-F238E27FC236}">
                      <a16:creationId xmlns:a16="http://schemas.microsoft.com/office/drawing/2014/main" id="{A55DE2B2-FEFB-4672-BAC4-15A742F34175}"/>
                    </a:ext>
                  </a:extLst>
                </p:cNvPr>
                <p:cNvCxnSpPr/>
                <p:nvPr/>
              </p:nvCxnSpPr>
              <p:spPr>
                <a:xfrm flipV="1">
                  <a:off x="1073426" y="5901839"/>
                  <a:ext cx="216448" cy="1"/>
                </a:xfrm>
                <a:prstGeom prst="line">
                  <a:avLst/>
                </a:prstGeom>
              </p:spPr>
              <p:style>
                <a:lnRef idx="1">
                  <a:schemeClr val="dk1"/>
                </a:lnRef>
                <a:fillRef idx="0">
                  <a:schemeClr val="dk1"/>
                </a:fillRef>
                <a:effectRef idx="0">
                  <a:schemeClr val="dk1"/>
                </a:effectRef>
                <a:fontRef idx="minor">
                  <a:schemeClr val="tx1"/>
                </a:fontRef>
              </p:style>
            </p:cxnSp>
          </p:grpSp>
          <p:pic>
            <p:nvPicPr>
              <p:cNvPr id="142" name="Graphic 141" descr="Disconnected">
                <a:extLst>
                  <a:ext uri="{FF2B5EF4-FFF2-40B4-BE49-F238E27FC236}">
                    <a16:creationId xmlns:a16="http://schemas.microsoft.com/office/drawing/2014/main" id="{4384E3E3-972E-41E6-8E31-FEEB07075CBA}"/>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3695" y="5613051"/>
                <a:ext cx="577576" cy="577576"/>
              </a:xfrm>
              <a:prstGeom prst="rect">
                <a:avLst/>
              </a:prstGeom>
            </p:spPr>
          </p:pic>
          <p:sp>
            <p:nvSpPr>
              <p:cNvPr id="143" name="Rectangle 142">
                <a:extLst>
                  <a:ext uri="{FF2B5EF4-FFF2-40B4-BE49-F238E27FC236}">
                    <a16:creationId xmlns:a16="http://schemas.microsoft.com/office/drawing/2014/main" id="{0CFA12A9-1FEA-4C52-BE10-3B589A5BF38E}"/>
                  </a:ext>
                </a:extLst>
              </p:cNvPr>
              <p:cNvSpPr/>
              <p:nvPr/>
            </p:nvSpPr>
            <p:spPr>
              <a:xfrm>
                <a:off x="1294068" y="5694614"/>
                <a:ext cx="1381559"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w Cen MT" panose="020B0602020104020603" pitchFamily="34" charset="0"/>
                    <a:ea typeface="Times New Roman" panose="02020603050405020304" pitchFamily="18" charset="0"/>
                    <a:cs typeface="Mangal" panose="02040503050203030202" pitchFamily="18" charset="0"/>
                  </a:rPr>
                  <a:t>Enhanced data use</a:t>
                </a:r>
                <a:endParaRPr kumimoji="0" lang="en-US" sz="1600" b="0" i="0" u="none" strike="noStrike" kern="1200" cap="none" spc="0" normalizeH="0" baseline="0" noProof="0" dirty="0">
                  <a:ln>
                    <a:noFill/>
                  </a:ln>
                  <a:solidFill>
                    <a:srgbClr val="000000"/>
                  </a:solidFill>
                  <a:effectLst/>
                  <a:uLnTx/>
                  <a:uFillTx/>
                  <a:latin typeface="Tw Cen MT" panose="020B0602020104020603" pitchFamily="34" charset="0"/>
                </a:endParaRPr>
              </a:p>
            </p:txBody>
          </p:sp>
        </p:grpSp>
      </p:grpSp>
      <p:sp>
        <p:nvSpPr>
          <p:cNvPr id="148" name="TextBox 147">
            <a:extLst>
              <a:ext uri="{FF2B5EF4-FFF2-40B4-BE49-F238E27FC236}">
                <a16:creationId xmlns:a16="http://schemas.microsoft.com/office/drawing/2014/main" id="{890535C5-0627-46CE-A4D0-A4EAADCC7327}"/>
              </a:ext>
            </a:extLst>
          </p:cNvPr>
          <p:cNvSpPr txBox="1"/>
          <p:nvPr/>
        </p:nvSpPr>
        <p:spPr>
          <a:xfrm>
            <a:off x="6240968" y="5120246"/>
            <a:ext cx="5098697" cy="1077218"/>
          </a:xfrm>
          <a:prstGeom prst="rect">
            <a:avLst/>
          </a:prstGeom>
          <a:noFill/>
        </p:spPr>
        <p:txBody>
          <a:bodyPr wrap="square" rtlCol="0">
            <a:spAutoFit/>
          </a:bodyPr>
          <a:lstStyle>
            <a:defPPr>
              <a:defRPr lang="en-US"/>
            </a:defPPr>
            <a:lvl1pPr algn="ctr">
              <a:defRPr b="1">
                <a:solidFill>
                  <a:schemeClr val="bg2">
                    <a:lumMod val="10000"/>
                  </a:schemeClr>
                </a:solidFill>
                <a:latin typeface="Tw Cen MT" panose="020B0602020104020603" pitchFamily="34" charset="0"/>
              </a:defRPr>
            </a:lvl1pPr>
          </a:lstStyle>
          <a:p>
            <a:pPr marL="285750" indent="-285750">
              <a:buFont typeface="Wingdings" panose="05000000000000000000" pitchFamily="2" charset="2"/>
              <a:buChar char="ü"/>
            </a:pPr>
            <a:r>
              <a:rPr lang="en-US" sz="1600" b="0" dirty="0"/>
              <a:t>The system strengthening components were designed based on the Control Knobs Framework, aiming at influencing three performance measure </a:t>
            </a:r>
            <a:r>
              <a:rPr lang="en-US" sz="1600" b="0" dirty="0" err="1"/>
              <a:t>i.e</a:t>
            </a:r>
            <a:r>
              <a:rPr lang="en-US" sz="1600" b="0" dirty="0"/>
              <a:t>  Access, Quality and Efficiency </a:t>
            </a:r>
          </a:p>
        </p:txBody>
      </p:sp>
      <p:cxnSp>
        <p:nvCxnSpPr>
          <p:cNvPr id="150" name="Straight Connector 149">
            <a:extLst>
              <a:ext uri="{FF2B5EF4-FFF2-40B4-BE49-F238E27FC236}">
                <a16:creationId xmlns:a16="http://schemas.microsoft.com/office/drawing/2014/main" id="{1DF5380D-FDF8-4260-B583-C6B9434FAEF4}"/>
              </a:ext>
            </a:extLst>
          </p:cNvPr>
          <p:cNvCxnSpPr>
            <a:cxnSpLocks/>
          </p:cNvCxnSpPr>
          <p:nvPr/>
        </p:nvCxnSpPr>
        <p:spPr>
          <a:xfrm flipV="1">
            <a:off x="1197216" y="2952623"/>
            <a:ext cx="9566532" cy="4452"/>
          </a:xfrm>
          <a:prstGeom prst="line">
            <a:avLst/>
          </a:prstGeom>
          <a:ln w="28575">
            <a:solidFill>
              <a:srgbClr val="952709"/>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29420880-26FD-4D90-83F1-1A3DBFF7E9D1}"/>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572D65C5-3B3D-4532-AAC1-8E9FB61476DD}"/>
              </a:ext>
            </a:extLst>
          </p:cNvPr>
          <p:cNvCxnSpPr>
            <a:cxnSpLocks/>
          </p:cNvCxnSpPr>
          <p:nvPr/>
        </p:nvCxnSpPr>
        <p:spPr>
          <a:xfrm>
            <a:off x="6211949" y="5383475"/>
            <a:ext cx="0" cy="673871"/>
          </a:xfrm>
          <a:prstGeom prst="line">
            <a:avLst/>
          </a:prstGeom>
          <a:ln w="19050">
            <a:solidFill>
              <a:srgbClr val="95270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72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69614"/>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Contextualizing our evaluation</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FE93639-D8CE-4E93-BFC5-4D4762D09DCB}"/>
              </a:ext>
            </a:extLst>
          </p:cNvPr>
          <p:cNvSpPr txBox="1"/>
          <p:nvPr/>
        </p:nvSpPr>
        <p:spPr>
          <a:xfrm>
            <a:off x="425844" y="1809498"/>
            <a:ext cx="5128796" cy="3220690"/>
          </a:xfrm>
          <a:prstGeom prst="rect">
            <a:avLst/>
          </a:prstGeom>
          <a:noFill/>
          <a:ln>
            <a:solidFill>
              <a:srgbClr val="952709"/>
            </a:solidFill>
          </a:ln>
        </p:spPr>
        <p:txBody>
          <a:bodyPr wrap="square" numCol="1">
            <a:spAutoFit/>
          </a:bodyPr>
          <a:lstStyle/>
          <a:p>
            <a:pPr marL="285750" marR="0" indent="-285750" algn="just" fontAlgn="base">
              <a:lnSpc>
                <a:spcPct val="107000"/>
              </a:lnSpc>
              <a:spcBef>
                <a:spcPts val="600"/>
              </a:spcBef>
              <a:spcAft>
                <a:spcPts val="800"/>
              </a:spcAft>
              <a:buFont typeface="Wingdings" panose="05000000000000000000" pitchFamily="2" charset="2"/>
              <a:buChar char="q"/>
            </a:pPr>
            <a:r>
              <a:rPr lang="en-US" kern="1200" dirty="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Corresponding to the Control </a:t>
            </a:r>
            <a:r>
              <a:rPr lang="en-US" dirty="0">
                <a:solidFill>
                  <a:srgbClr val="000000"/>
                </a:solidFill>
                <a:latin typeface="Tw Cen MT" panose="020B0602020104020603" pitchFamily="34" charset="0"/>
                <a:ea typeface="Calibri" panose="020F0502020204030204" pitchFamily="34" charset="0"/>
                <a:cs typeface="Times New Roman" panose="02020603050405020304" pitchFamily="18" charset="0"/>
              </a:rPr>
              <a:t>K</a:t>
            </a:r>
            <a:r>
              <a:rPr lang="en-US" kern="1200" dirty="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nobs Framework, the evaluation considered its results to be seen across Health </a:t>
            </a:r>
            <a:r>
              <a:rPr lang="en-US" dirty="0">
                <a:solidFill>
                  <a:srgbClr val="000000"/>
                </a:solidFill>
                <a:latin typeface="Tw Cen MT" panose="020B0602020104020603" pitchFamily="34" charset="0"/>
                <a:ea typeface="Calibri" panose="020F0502020204030204" pitchFamily="34" charset="0"/>
                <a:cs typeface="Times New Roman" panose="02020603050405020304" pitchFamily="18" charset="0"/>
              </a:rPr>
              <a:t>S</a:t>
            </a:r>
            <a:r>
              <a:rPr lang="en-US" kern="1200" dirty="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ystem </a:t>
            </a:r>
            <a:r>
              <a:rPr lang="en-US" dirty="0">
                <a:solidFill>
                  <a:srgbClr val="000000"/>
                </a:solidFill>
                <a:latin typeface="Tw Cen MT" panose="020B0602020104020603" pitchFamily="34" charset="0"/>
                <a:ea typeface="Calibri" panose="020F0502020204030204" pitchFamily="34" charset="0"/>
                <a:cs typeface="Times New Roman" panose="02020603050405020304" pitchFamily="18" charset="0"/>
              </a:rPr>
              <a:t>B</a:t>
            </a:r>
            <a:r>
              <a:rPr lang="en-US" kern="1200" dirty="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locks as defined by WHO </a:t>
            </a:r>
            <a:r>
              <a:rPr lang="en-US" kern="1200" dirty="0" err="1">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i.e</a:t>
            </a:r>
            <a:r>
              <a:rPr lang="en-US" kern="1200" dirty="0">
                <a:solidFill>
                  <a:srgbClr val="000000"/>
                </a:solidFill>
                <a:effectLst/>
                <a:latin typeface="Tw Cen MT" panose="020B0602020104020603" pitchFamily="34" charset="0"/>
                <a:ea typeface="Calibri" panose="020F0502020204030204" pitchFamily="34" charset="0"/>
                <a:cs typeface="Times New Roman" panose="02020603050405020304" pitchFamily="18" charset="0"/>
              </a:rPr>
              <a:t> Health workforce, medical products, health information, service delivery, leadership and governance and health financing. </a:t>
            </a:r>
          </a:p>
          <a:p>
            <a:pPr marL="285750" marR="0" indent="-285750" algn="just" fontAlgn="base">
              <a:lnSpc>
                <a:spcPct val="107000"/>
              </a:lnSpc>
              <a:spcBef>
                <a:spcPts val="600"/>
              </a:spcBef>
              <a:spcAft>
                <a:spcPts val="800"/>
              </a:spcAft>
              <a:buFont typeface="Wingdings" panose="05000000000000000000" pitchFamily="2" charset="2"/>
              <a:buChar char="q"/>
            </a:pPr>
            <a:r>
              <a:rPr lang="en-US" dirty="0">
                <a:solidFill>
                  <a:srgbClr val="000000"/>
                </a:solidFill>
                <a:latin typeface="Tw Cen MT" panose="020B0602020104020603" pitchFamily="34" charset="0"/>
                <a:cs typeface="Times New Roman" panose="02020603050405020304" pitchFamily="18" charset="0"/>
              </a:rPr>
              <a:t>Traditional evaluations missed in capturing the complexities involved in the change trajectory and reflecting adequately on questions surrounding the sustainability of the intervention</a:t>
            </a:r>
            <a:endParaRPr lang="en-US" dirty="0">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09203370-B8D5-44D4-90C0-B2D65E275088}"/>
              </a:ext>
            </a:extLst>
          </p:cNvPr>
          <p:cNvSpPr txBox="1"/>
          <p:nvPr/>
        </p:nvSpPr>
        <p:spPr>
          <a:xfrm>
            <a:off x="6213360" y="3626438"/>
            <a:ext cx="5374455" cy="2807500"/>
          </a:xfrm>
          <a:prstGeom prst="rect">
            <a:avLst/>
          </a:prstGeom>
          <a:noFill/>
          <a:ln>
            <a:solidFill>
              <a:srgbClr val="952709"/>
            </a:solidFill>
          </a:ln>
        </p:spPr>
        <p:txBody>
          <a:bodyPr wrap="square">
            <a:spAutoFit/>
          </a:bodyPr>
          <a:lstStyle/>
          <a:p>
            <a:pPr marL="285750" indent="-285750" algn="just" fontAlgn="base">
              <a:lnSpc>
                <a:spcPct val="107000"/>
              </a:lnSpc>
              <a:spcBef>
                <a:spcPts val="600"/>
              </a:spcBef>
              <a:spcAft>
                <a:spcPts val="800"/>
              </a:spcAft>
              <a:buFont typeface="Wingdings" panose="05000000000000000000" pitchFamily="2" charset="2"/>
              <a:buChar char="q"/>
            </a:pPr>
            <a:r>
              <a:rPr lang="en-US" dirty="0">
                <a:latin typeface="Tw Cen MT" panose="020B0602020104020603" pitchFamily="34" charset="0"/>
                <a:cs typeface="Times New Roman" panose="02020603050405020304" pitchFamily="18" charset="0"/>
              </a:rPr>
              <a:t>Understanding the stages of progress of interventions, its components, and their utilization in different modes and modalities (including adaptations made by stakeholders) across various and diverse stakeholders.</a:t>
            </a:r>
          </a:p>
          <a:p>
            <a:pPr algn="just" fontAlgn="base">
              <a:lnSpc>
                <a:spcPct val="107000"/>
              </a:lnSpc>
              <a:spcBef>
                <a:spcPts val="600"/>
              </a:spcBef>
              <a:spcAft>
                <a:spcPts val="800"/>
              </a:spcAft>
            </a:pPr>
            <a:endParaRPr lang="en-US" dirty="0">
              <a:latin typeface="Tw Cen MT" panose="020B0602020104020603" pitchFamily="34" charset="0"/>
              <a:cs typeface="Times New Roman" panose="02020603050405020304" pitchFamily="18" charset="0"/>
            </a:endParaRPr>
          </a:p>
          <a:p>
            <a:pPr marL="285750" marR="0" indent="-285750" algn="just" fontAlgn="base">
              <a:lnSpc>
                <a:spcPct val="107000"/>
              </a:lnSpc>
              <a:spcBef>
                <a:spcPts val="600"/>
              </a:spcBef>
              <a:spcAft>
                <a:spcPts val="800"/>
              </a:spcAft>
              <a:buFont typeface="Wingdings" panose="05000000000000000000" pitchFamily="2" charset="2"/>
              <a:buChar char="q"/>
            </a:pPr>
            <a:r>
              <a:rPr lang="en-US" dirty="0">
                <a:latin typeface="Tw Cen MT" panose="020B0602020104020603" pitchFamily="34" charset="0"/>
                <a:cs typeface="Times New Roman" panose="02020603050405020304" pitchFamily="18" charset="0"/>
              </a:rPr>
              <a:t>Thus, became pertinent - To conceptualize framework that would be encompassing, valid, reliable, and specialized to measure change implementation.</a:t>
            </a:r>
            <a:endParaRPr lang="en-CA" dirty="0">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39218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69614"/>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Aspects of evaluation to consider</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60EFF9B-909B-44A4-B207-1F05252D7077}"/>
              </a:ext>
            </a:extLst>
          </p:cNvPr>
          <p:cNvSpPr txBox="1"/>
          <p:nvPr/>
        </p:nvSpPr>
        <p:spPr>
          <a:xfrm>
            <a:off x="786630" y="1801140"/>
            <a:ext cx="10419748" cy="4524315"/>
          </a:xfrm>
          <a:prstGeom prst="rect">
            <a:avLst/>
          </a:prstGeom>
          <a:noFill/>
        </p:spPr>
        <p:txBody>
          <a:bodyPr wrap="square">
            <a:spAutoFit/>
          </a:bodyPr>
          <a:lstStyle/>
          <a:p>
            <a:pPr marL="285750" indent="-285750" algn="just">
              <a:buFont typeface="Wingdings" panose="05000000000000000000" pitchFamily="2" charset="2"/>
              <a:buChar char="q"/>
            </a:pPr>
            <a:r>
              <a:rPr lang="en-US" dirty="0">
                <a:effectLst/>
                <a:latin typeface="Tw Cen MT" panose="020B0602020104020603" pitchFamily="34" charset="0"/>
                <a:ea typeface="Calibri" panose="020F0502020204030204" pitchFamily="34" charset="0"/>
                <a:cs typeface="Times New Roman" panose="02020603050405020304" pitchFamily="18" charset="0"/>
              </a:rPr>
              <a:t>Realize how the changes made could be embedded and further utilized towards enhancing health system functioning. </a:t>
            </a:r>
          </a:p>
          <a:p>
            <a:pPr marL="285750" indent="-285750" algn="just">
              <a:buFont typeface="Wingdings" panose="05000000000000000000" pitchFamily="2" charset="2"/>
              <a:buChar char="q"/>
            </a:pPr>
            <a:endParaRPr lang="en-US" dirty="0">
              <a:latin typeface="Tw Cen MT" panose="020B0602020104020603" pitchFamily="34" charset="0"/>
              <a:cs typeface="Times New Roman" panose="02020603050405020304" pitchFamily="18" charset="0"/>
            </a:endParaRPr>
          </a:p>
          <a:p>
            <a:pPr marL="285750" indent="-285750" algn="just">
              <a:buFont typeface="Wingdings" panose="05000000000000000000" pitchFamily="2" charset="2"/>
              <a:buChar char="q"/>
            </a:pPr>
            <a:r>
              <a:rPr lang="en-US" dirty="0">
                <a:latin typeface="Tw Cen MT" panose="020B0602020104020603" pitchFamily="34" charset="0"/>
                <a:ea typeface="Times New Roman" panose="02020603050405020304" pitchFamily="18" charset="0"/>
              </a:rPr>
              <a:t>B</a:t>
            </a:r>
            <a:r>
              <a:rPr lang="en-US" dirty="0">
                <a:effectLst/>
                <a:latin typeface="Tw Cen MT" panose="020B0602020104020603" pitchFamily="34" charset="0"/>
                <a:ea typeface="Times New Roman" panose="02020603050405020304" pitchFamily="18" charset="0"/>
              </a:rPr>
              <a:t>uild upon the evidence on ownership and institutionalization of changes brought about and help comment effectively on sustainability. </a:t>
            </a:r>
          </a:p>
          <a:p>
            <a:pPr algn="just"/>
            <a:endParaRPr lang="en-US" dirty="0">
              <a:effectLst/>
              <a:latin typeface="Tw Cen MT" panose="020B0602020104020603" pitchFamily="34" charset="0"/>
              <a:ea typeface="Times New Roman" panose="02020603050405020304" pitchFamily="18" charset="0"/>
            </a:endParaRPr>
          </a:p>
          <a:p>
            <a:pPr marL="285750" indent="-285750" algn="just">
              <a:buFont typeface="Wingdings" panose="05000000000000000000" pitchFamily="2" charset="2"/>
              <a:buChar char="q"/>
            </a:pPr>
            <a:r>
              <a:rPr lang="en-US" dirty="0">
                <a:latin typeface="Tw Cen MT" panose="020B0602020104020603" pitchFamily="34" charset="0"/>
                <a:ea typeface="Calibri" panose="020F0502020204030204" pitchFamily="34" charset="0"/>
              </a:rPr>
              <a:t>B</a:t>
            </a:r>
            <a:r>
              <a:rPr lang="en-US" dirty="0">
                <a:effectLst/>
                <a:latin typeface="Tw Cen MT" panose="020B0602020104020603" pitchFamily="34" charset="0"/>
                <a:ea typeface="Calibri" panose="020F0502020204030204" pitchFamily="34" charset="0"/>
              </a:rPr>
              <a:t>etter comprehend the connections to the underlying systemic contexts.</a:t>
            </a:r>
          </a:p>
          <a:p>
            <a:pPr marL="285750" indent="-285750" algn="just">
              <a:buFont typeface="Wingdings" panose="05000000000000000000" pitchFamily="2" charset="2"/>
              <a:buChar char="q"/>
            </a:pPr>
            <a:endParaRPr lang="en-US" dirty="0">
              <a:latin typeface="Tw Cen MT" panose="020B0602020104020603" pitchFamily="34" charset="0"/>
              <a:ea typeface="Calibri" panose="020F0502020204030204" pitchFamily="34" charset="0"/>
            </a:endParaRPr>
          </a:p>
          <a:p>
            <a:pPr marL="285750" indent="-285750" algn="just">
              <a:buFont typeface="Wingdings" panose="05000000000000000000" pitchFamily="2" charset="2"/>
              <a:buChar char="q"/>
            </a:pPr>
            <a:r>
              <a:rPr lang="en-US" dirty="0">
                <a:latin typeface="Tw Cen MT" panose="020B0602020104020603" pitchFamily="34" charset="0"/>
              </a:rPr>
              <a:t>Focused frame of inputs for certain components so to account for heterogeneity or variation in terms of implementation across the levels of state. </a:t>
            </a:r>
          </a:p>
          <a:p>
            <a:pPr marL="285750" indent="-285750" algn="just">
              <a:buFont typeface="Wingdings" panose="05000000000000000000" pitchFamily="2" charset="2"/>
              <a:buChar char="q"/>
            </a:pPr>
            <a:endParaRPr lang="en-US" dirty="0">
              <a:latin typeface="Tw Cen MT" panose="020B0602020104020603" pitchFamily="34" charset="0"/>
            </a:endParaRPr>
          </a:p>
          <a:p>
            <a:pPr marL="285750" indent="-285750" algn="just">
              <a:buFont typeface="Wingdings" panose="05000000000000000000" pitchFamily="2" charset="2"/>
              <a:buChar char="q"/>
            </a:pPr>
            <a:r>
              <a:rPr lang="en-US" dirty="0">
                <a:latin typeface="Tw Cen MT" panose="020B0602020104020603" pitchFamily="34" charset="0"/>
              </a:rPr>
              <a:t>Understanding the issues and challenges that may be hindering the expected extent and use of implementation at districts and diagnosing whether these are individualistic or systemic barriers</a:t>
            </a:r>
          </a:p>
          <a:p>
            <a:pPr marL="285750" indent="-285750" algn="just">
              <a:buFont typeface="Wingdings" panose="05000000000000000000" pitchFamily="2" charset="2"/>
              <a:buChar char="q"/>
            </a:pPr>
            <a:endParaRPr lang="en-US" dirty="0">
              <a:latin typeface="Tw Cen MT" panose="020B0602020104020603"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q"/>
            </a:pPr>
            <a:r>
              <a:rPr lang="en-US" dirty="0">
                <a:effectLst/>
                <a:latin typeface="Tw Cen MT" panose="020B0602020104020603" pitchFamily="34" charset="0"/>
                <a:ea typeface="Calibri" panose="020F0502020204030204" pitchFamily="34" charset="0"/>
                <a:cs typeface="Times New Roman" panose="02020603050405020304" pitchFamily="18" charset="0"/>
              </a:rPr>
              <a:t>To provide encompassing frameworks, found that researchers have been turning towards frameworks being utilized in organizational, technological sciences and private sectors. </a:t>
            </a:r>
          </a:p>
        </p:txBody>
      </p:sp>
    </p:spTree>
    <p:extLst>
      <p:ext uri="{BB962C8B-B14F-4D97-AF65-F5344CB8AC3E}">
        <p14:creationId xmlns:p14="http://schemas.microsoft.com/office/powerpoint/2010/main" val="2228780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41479"/>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Looking at absorptive capacity </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4B270F9-736B-4460-B9EC-F165C1FC07FC}"/>
              </a:ext>
            </a:extLst>
          </p:cNvPr>
          <p:cNvSpPr txBox="1"/>
          <p:nvPr/>
        </p:nvSpPr>
        <p:spPr>
          <a:xfrm>
            <a:off x="1052233" y="4040244"/>
            <a:ext cx="10928429" cy="369332"/>
          </a:xfrm>
          <a:prstGeom prst="rect">
            <a:avLst/>
          </a:prstGeom>
          <a:noFill/>
        </p:spPr>
        <p:txBody>
          <a:bodyPr wrap="square">
            <a:spAutoFit/>
          </a:bodyPr>
          <a:lstStyle/>
          <a:p>
            <a:pPr marL="0" marR="0">
              <a:spcBef>
                <a:spcPts val="0"/>
              </a:spcBef>
              <a:spcAft>
                <a:spcPts val="0"/>
              </a:spcAft>
            </a:pPr>
            <a:r>
              <a:rPr lang="en-US" sz="1800" b="1" dirty="0">
                <a:effectLst/>
                <a:latin typeface="Tw Cen MT" panose="020B0602020104020603" pitchFamily="34" charset="0"/>
                <a:ea typeface="Calibri" panose="020F0502020204030204" pitchFamily="34" charset="0"/>
              </a:rPr>
              <a:t>We defined Absorptive Capacity </a:t>
            </a:r>
            <a:endParaRPr lang="en-US" sz="1800" b="1" dirty="0">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D8986EC2-5628-493E-8E87-7414B4230D35}"/>
              </a:ext>
            </a:extLst>
          </p:cNvPr>
          <p:cNvSpPr txBox="1"/>
          <p:nvPr/>
        </p:nvSpPr>
        <p:spPr>
          <a:xfrm>
            <a:off x="998261" y="4483680"/>
            <a:ext cx="10722015" cy="1200329"/>
          </a:xfrm>
          <a:prstGeom prst="rect">
            <a:avLst/>
          </a:prstGeom>
          <a:solidFill>
            <a:schemeClr val="accent2">
              <a:lumMod val="20000"/>
              <a:lumOff val="80000"/>
            </a:schemeClr>
          </a:solidFill>
          <a:ln>
            <a:noFill/>
          </a:ln>
        </p:spPr>
        <p:txBody>
          <a:bodyPr wrap="square">
            <a:spAutoFit/>
          </a:bodyPr>
          <a:lstStyle/>
          <a:p>
            <a:pPr algn="ctr"/>
            <a:r>
              <a:rPr lang="en-US" i="1" dirty="0">
                <a:latin typeface="Tw Cen MT" panose="020B0602020104020603" pitchFamily="34" charset="0"/>
                <a:ea typeface="Calibri" panose="020F0502020204030204" pitchFamily="34" charset="0"/>
              </a:rPr>
              <a:t>The </a:t>
            </a:r>
            <a:r>
              <a:rPr lang="en-US" i="1" dirty="0">
                <a:effectLst/>
                <a:latin typeface="Tw Cen MT" panose="020B0602020104020603" pitchFamily="34" charset="0"/>
                <a:ea typeface="Calibri" panose="020F0502020204030204" pitchFamily="34" charset="0"/>
              </a:rPr>
              <a:t>recognition and gathering knowledge on need for health system strengthening, implementation of Health System Strengthening (HSS) interventions, utilization by health system actors of the interventions and the ability of health system in institutionalizing structures, processes, and capacities (and take proactive measures) for effective and efficient utilization of changes brought about to achieve health system outcomes.</a:t>
            </a:r>
            <a:endParaRPr lang="en-US" i="1" dirty="0">
              <a:latin typeface="Tw Cen MT" panose="020B0602020104020603" pitchFamily="34" charset="0"/>
            </a:endParaRPr>
          </a:p>
        </p:txBody>
      </p:sp>
      <p:pic>
        <p:nvPicPr>
          <p:cNvPr id="19" name="Graphic 18" descr="Open quotation mark">
            <a:extLst>
              <a:ext uri="{FF2B5EF4-FFF2-40B4-BE49-F238E27FC236}">
                <a16:creationId xmlns:a16="http://schemas.microsoft.com/office/drawing/2014/main" id="{C091DA49-DDA1-4E45-8200-001BB8110F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204" y="4087989"/>
            <a:ext cx="982414" cy="982414"/>
          </a:xfrm>
          <a:prstGeom prst="rect">
            <a:avLst/>
          </a:prstGeom>
        </p:spPr>
      </p:pic>
      <p:pic>
        <p:nvPicPr>
          <p:cNvPr id="20" name="Graphic 19" descr="Open quotation mark">
            <a:extLst>
              <a:ext uri="{FF2B5EF4-FFF2-40B4-BE49-F238E27FC236}">
                <a16:creationId xmlns:a16="http://schemas.microsoft.com/office/drawing/2014/main" id="{45635DE9-3207-4B63-861E-F740856EAF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9405648" y="5143681"/>
            <a:ext cx="1080655" cy="1080655"/>
          </a:xfrm>
          <a:prstGeom prst="rect">
            <a:avLst/>
          </a:prstGeom>
        </p:spPr>
      </p:pic>
      <p:sp>
        <p:nvSpPr>
          <p:cNvPr id="10" name="TextBox 9">
            <a:extLst>
              <a:ext uri="{FF2B5EF4-FFF2-40B4-BE49-F238E27FC236}">
                <a16:creationId xmlns:a16="http://schemas.microsoft.com/office/drawing/2014/main" id="{990CC35A-1A59-4600-A25F-43ECBDD1C885}"/>
              </a:ext>
            </a:extLst>
          </p:cNvPr>
          <p:cNvSpPr txBox="1"/>
          <p:nvPr/>
        </p:nvSpPr>
        <p:spPr>
          <a:xfrm>
            <a:off x="614709" y="1763420"/>
            <a:ext cx="10962581" cy="966611"/>
          </a:xfrm>
          <a:prstGeom prst="rect">
            <a:avLst/>
          </a:prstGeom>
          <a:noFill/>
        </p:spPr>
        <p:txBody>
          <a:bodyPr wrap="square">
            <a:spAutoFit/>
          </a:bodyPr>
          <a:lstStyle/>
          <a:p>
            <a:pPr marL="285750" marR="0" indent="-285750" algn="just" fontAlgn="base">
              <a:lnSpc>
                <a:spcPct val="107000"/>
              </a:lnSpc>
              <a:spcBef>
                <a:spcPts val="600"/>
              </a:spcBef>
              <a:spcAft>
                <a:spcPts val="800"/>
              </a:spcAft>
              <a:buFont typeface="Wingdings" panose="05000000000000000000" pitchFamily="2" charset="2"/>
              <a:buChar char="q"/>
            </a:pPr>
            <a:r>
              <a:rPr lang="en-US" dirty="0">
                <a:effectLst/>
                <a:latin typeface="Tw Cen MT" panose="020B0602020104020603" pitchFamily="34" charset="0"/>
                <a:ea typeface="Calibri" panose="020F0502020204030204" pitchFamily="34" charset="0"/>
                <a:cs typeface="Times New Roman" panose="02020603050405020304" pitchFamily="18" charset="0"/>
              </a:rPr>
              <a:t>Among others, one such conceptualization was the concept of ‘Absorptive Capacity’ introduced by Cohen and Levinthal in 1990 commenting on “dimensions related to ability to recognize, assimilating and applying new knowledge”. </a:t>
            </a:r>
          </a:p>
        </p:txBody>
      </p:sp>
      <p:sp>
        <p:nvSpPr>
          <p:cNvPr id="11" name="TextBox 10">
            <a:extLst>
              <a:ext uri="{FF2B5EF4-FFF2-40B4-BE49-F238E27FC236}">
                <a16:creationId xmlns:a16="http://schemas.microsoft.com/office/drawing/2014/main" id="{6D1497D9-E25F-4F79-93B8-3AB2C739329B}"/>
              </a:ext>
            </a:extLst>
          </p:cNvPr>
          <p:cNvSpPr txBox="1"/>
          <p:nvPr/>
        </p:nvSpPr>
        <p:spPr>
          <a:xfrm>
            <a:off x="614709" y="2997820"/>
            <a:ext cx="11000884" cy="670248"/>
          </a:xfrm>
          <a:prstGeom prst="rect">
            <a:avLst/>
          </a:prstGeom>
          <a:noFill/>
        </p:spPr>
        <p:txBody>
          <a:bodyPr wrap="square">
            <a:spAutoFit/>
          </a:bodyPr>
          <a:lstStyle>
            <a:defPPr>
              <a:defRPr lang="en-US"/>
            </a:defPPr>
            <a:lvl1pPr marL="285750" marR="0" indent="-285750" algn="just" fontAlgn="base">
              <a:lnSpc>
                <a:spcPct val="107000"/>
              </a:lnSpc>
              <a:spcBef>
                <a:spcPts val="600"/>
              </a:spcBef>
              <a:spcAft>
                <a:spcPts val="800"/>
              </a:spcAft>
              <a:buFont typeface="Wingdings" panose="05000000000000000000" pitchFamily="2" charset="2"/>
              <a:buChar char="q"/>
              <a:defRPr>
                <a:effectLst/>
                <a:latin typeface="Tw Cen MT" panose="020B0602020104020603" pitchFamily="34" charset="0"/>
                <a:ea typeface="Calibri" panose="020F0502020204030204" pitchFamily="34" charset="0"/>
                <a:cs typeface="Times New Roman" panose="02020603050405020304" pitchFamily="18" charset="0"/>
              </a:defRPr>
            </a:lvl1pPr>
          </a:lstStyle>
          <a:p>
            <a:r>
              <a:rPr lang="en-US" dirty="0"/>
              <a:t>Drawing upon the concept of Absorptive Capacity (ACAP) as defined by Cohen and Levinthal and refined by Zahra and George described above. It entails the constructs of Acquisition, Assimilation, Transformation and Exploitation.</a:t>
            </a:r>
          </a:p>
        </p:txBody>
      </p:sp>
    </p:spTree>
    <p:extLst>
      <p:ext uri="{BB962C8B-B14F-4D97-AF65-F5344CB8AC3E}">
        <p14:creationId xmlns:p14="http://schemas.microsoft.com/office/powerpoint/2010/main" val="4046665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41479"/>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Corresponding the evaluation to intervention</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24ACFDE7-08A4-492B-A840-128DC68D46CE}"/>
              </a:ext>
            </a:extLst>
          </p:cNvPr>
          <p:cNvGrpSpPr/>
          <p:nvPr/>
        </p:nvGrpSpPr>
        <p:grpSpPr>
          <a:xfrm>
            <a:off x="2204515" y="1826365"/>
            <a:ext cx="8418944" cy="606063"/>
            <a:chOff x="469509" y="1954319"/>
            <a:chExt cx="8418944" cy="606063"/>
          </a:xfrm>
        </p:grpSpPr>
        <p:sp>
          <p:nvSpPr>
            <p:cNvPr id="6" name="TextBox 5">
              <a:extLst>
                <a:ext uri="{FF2B5EF4-FFF2-40B4-BE49-F238E27FC236}">
                  <a16:creationId xmlns:a16="http://schemas.microsoft.com/office/drawing/2014/main" id="{519A7ED0-A306-44AD-867D-1AAA280C0499}"/>
                </a:ext>
              </a:extLst>
            </p:cNvPr>
            <p:cNvSpPr txBox="1"/>
            <p:nvPr/>
          </p:nvSpPr>
          <p:spPr>
            <a:xfrm>
              <a:off x="2943961" y="1956613"/>
              <a:ext cx="5944492" cy="541880"/>
            </a:xfrm>
            <a:prstGeom prst="rect">
              <a:avLst/>
            </a:prstGeom>
            <a:noFill/>
            <a:ln>
              <a:solidFill>
                <a:srgbClr val="952709"/>
              </a:solidFill>
            </a:ln>
          </p:spPr>
          <p:txBody>
            <a:bodyPr wrap="square">
              <a:spAutoFit/>
            </a:bodyPr>
            <a:lstStyle/>
            <a:p>
              <a:pPr marL="0" marR="0" algn="just">
                <a:lnSpc>
                  <a:spcPct val="107000"/>
                </a:lnSpc>
                <a:spcBef>
                  <a:spcPts val="0"/>
                </a:spcBef>
                <a:spcAft>
                  <a:spcPts val="800"/>
                </a:spcAft>
              </a:pPr>
              <a:r>
                <a:rPr lang="en-US" sz="1400" b="1" dirty="0">
                  <a:effectLst/>
                  <a:latin typeface="Tw Cen MT" panose="020B0602020104020603" pitchFamily="34" charset="0"/>
                  <a:ea typeface="Arial" panose="020B0604020202020204" pitchFamily="34" charset="0"/>
                  <a:cs typeface="Arial" panose="020B0604020202020204" pitchFamily="34" charset="0"/>
                </a:rPr>
                <a:t>CHANGE IN THE EXISTING MANAGEMENT CAPACITIES OF GOUP ALONG WITH HEALTH SYSTEM OUTCOMES ACROSS WORK STREAMS</a:t>
              </a:r>
              <a:endParaRPr lang="en-US" b="1" dirty="0">
                <a:effectLst/>
                <a:latin typeface="Tw Cen MT" panose="020B0602020104020603"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39853274-1DCE-4B78-A6BC-0FB262C56090}"/>
                </a:ext>
              </a:extLst>
            </p:cNvPr>
            <p:cNvSpPr txBox="1"/>
            <p:nvPr/>
          </p:nvSpPr>
          <p:spPr>
            <a:xfrm>
              <a:off x="469509" y="1954319"/>
              <a:ext cx="1440765" cy="606063"/>
            </a:xfrm>
            <a:prstGeom prst="rect">
              <a:avLst/>
            </a:prstGeom>
            <a:noFill/>
          </p:spPr>
          <p:txBody>
            <a:bodyPr wrap="square">
              <a:spAutoFit/>
            </a:bodyPr>
            <a:lstStyle/>
            <a:p>
              <a:pPr marL="0" marR="0">
                <a:lnSpc>
                  <a:spcPct val="107000"/>
                </a:lnSpc>
                <a:spcBef>
                  <a:spcPts val="0"/>
                </a:spcBef>
                <a:spcAft>
                  <a:spcPts val="800"/>
                </a:spcAft>
              </a:pPr>
              <a:r>
                <a:rPr lang="en-US" sz="1600" b="1" dirty="0">
                  <a:solidFill>
                    <a:srgbClr val="952709"/>
                  </a:solidFill>
                  <a:effectLst/>
                  <a:latin typeface="Tw Cen MT" panose="020B0602020104020603" pitchFamily="34" charset="0"/>
                  <a:ea typeface="Arial" panose="020B0604020202020204" pitchFamily="34" charset="0"/>
                  <a:cs typeface="Arial" panose="020B0604020202020204" pitchFamily="34" charset="0"/>
                </a:rPr>
                <a:t>PRESENCE OF THE UPTSU</a:t>
              </a:r>
              <a:endParaRPr lang="en-US" sz="2000" b="1" dirty="0">
                <a:solidFill>
                  <a:srgbClr val="952709"/>
                </a:solidFill>
                <a:effectLst/>
                <a:latin typeface="Tw Cen MT" panose="020B0602020104020603" pitchFamily="34" charset="0"/>
                <a:ea typeface="Calibri" panose="020F0502020204030204" pitchFamily="34" charset="0"/>
                <a:cs typeface="Arial" panose="020B0604020202020204" pitchFamily="34" charset="0"/>
              </a:endParaRPr>
            </a:p>
          </p:txBody>
        </p:sp>
        <p:sp>
          <p:nvSpPr>
            <p:cNvPr id="4" name="Arrow: Right 3">
              <a:extLst>
                <a:ext uri="{FF2B5EF4-FFF2-40B4-BE49-F238E27FC236}">
                  <a16:creationId xmlns:a16="http://schemas.microsoft.com/office/drawing/2014/main" id="{62519CC1-DE6D-4EA9-94C3-50D3961C91F6}"/>
                </a:ext>
              </a:extLst>
            </p:cNvPr>
            <p:cNvSpPr/>
            <p:nvPr/>
          </p:nvSpPr>
          <p:spPr>
            <a:xfrm>
              <a:off x="2029261" y="2031966"/>
              <a:ext cx="647114" cy="464233"/>
            </a:xfrm>
            <a:prstGeom prst="rightArrow">
              <a:avLst/>
            </a:prstGeom>
            <a:solidFill>
              <a:schemeClr val="bg1"/>
            </a:solidFill>
            <a:ln>
              <a:solidFill>
                <a:srgbClr val="952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ight Brace 9">
            <a:extLst>
              <a:ext uri="{FF2B5EF4-FFF2-40B4-BE49-F238E27FC236}">
                <a16:creationId xmlns:a16="http://schemas.microsoft.com/office/drawing/2014/main" id="{956B25E0-422D-416F-953B-996512B8A21B}"/>
              </a:ext>
            </a:extLst>
          </p:cNvPr>
          <p:cNvSpPr/>
          <p:nvPr/>
        </p:nvSpPr>
        <p:spPr>
          <a:xfrm rot="5400000">
            <a:off x="6305839" y="-1205175"/>
            <a:ext cx="338210" cy="8297029"/>
          </a:xfrm>
          <a:prstGeom prst="rightBrace">
            <a:avLst/>
          </a:prstGeom>
          <a:ln w="12700">
            <a:solidFill>
              <a:srgbClr val="95270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 name="Group 13">
            <a:extLst>
              <a:ext uri="{FF2B5EF4-FFF2-40B4-BE49-F238E27FC236}">
                <a16:creationId xmlns:a16="http://schemas.microsoft.com/office/drawing/2014/main" id="{D94A978C-816A-4516-8D2C-CF9BE2E91E29}"/>
              </a:ext>
            </a:extLst>
          </p:cNvPr>
          <p:cNvGrpSpPr/>
          <p:nvPr/>
        </p:nvGrpSpPr>
        <p:grpSpPr>
          <a:xfrm>
            <a:off x="2153223" y="3429000"/>
            <a:ext cx="8470236" cy="2802054"/>
            <a:chOff x="2153223" y="3429000"/>
            <a:chExt cx="8470236" cy="2802054"/>
          </a:xfrm>
        </p:grpSpPr>
        <p:grpSp>
          <p:nvGrpSpPr>
            <p:cNvPr id="9" name="Group 8">
              <a:extLst>
                <a:ext uri="{FF2B5EF4-FFF2-40B4-BE49-F238E27FC236}">
                  <a16:creationId xmlns:a16="http://schemas.microsoft.com/office/drawing/2014/main" id="{FADF45BD-CD9C-4134-A8D2-9A01C3C35D93}"/>
                </a:ext>
              </a:extLst>
            </p:cNvPr>
            <p:cNvGrpSpPr/>
            <p:nvPr/>
          </p:nvGrpSpPr>
          <p:grpSpPr>
            <a:xfrm>
              <a:off x="2153223" y="3429000"/>
              <a:ext cx="8470236" cy="2069030"/>
              <a:chOff x="766096" y="3139265"/>
              <a:chExt cx="8470236" cy="2069030"/>
            </a:xfrm>
          </p:grpSpPr>
          <p:sp>
            <p:nvSpPr>
              <p:cNvPr id="7" name="TextBox 6">
                <a:extLst>
                  <a:ext uri="{FF2B5EF4-FFF2-40B4-BE49-F238E27FC236}">
                    <a16:creationId xmlns:a16="http://schemas.microsoft.com/office/drawing/2014/main" id="{A1D73CD4-5C05-47C7-8FC9-74B27A4CB9B2}"/>
                  </a:ext>
                </a:extLst>
              </p:cNvPr>
              <p:cNvSpPr txBox="1"/>
              <p:nvPr/>
            </p:nvSpPr>
            <p:spPr>
              <a:xfrm>
                <a:off x="3364811" y="3139265"/>
                <a:ext cx="5871521" cy="772391"/>
              </a:xfrm>
              <a:prstGeom prst="rect">
                <a:avLst/>
              </a:prstGeom>
              <a:noFill/>
              <a:ln>
                <a:solidFill>
                  <a:srgbClr val="952709"/>
                </a:solidFill>
              </a:ln>
            </p:spPr>
            <p:txBody>
              <a:bodyPr wrap="square">
                <a:spAutoFit/>
              </a:bodyPr>
              <a:lstStyle>
                <a:defPPr>
                  <a:defRPr lang="en-US"/>
                </a:defPPr>
                <a:lvl1pPr marR="0" algn="just">
                  <a:lnSpc>
                    <a:spcPct val="107000"/>
                  </a:lnSpc>
                  <a:spcBef>
                    <a:spcPts val="0"/>
                  </a:spcBef>
                  <a:spcAft>
                    <a:spcPts val="800"/>
                  </a:spcAft>
                  <a:defRPr sz="1400" b="1">
                    <a:solidFill>
                      <a:srgbClr val="952709"/>
                    </a:solidFill>
                    <a:effectLst/>
                    <a:latin typeface="Tw Cen MT" panose="020B0602020104020603" pitchFamily="34" charset="0"/>
                    <a:ea typeface="Arial" panose="020B0604020202020204" pitchFamily="34" charset="0"/>
                    <a:cs typeface="Arial" panose="020B0604020202020204" pitchFamily="34" charset="0"/>
                  </a:defRPr>
                </a:lvl1pPr>
              </a:lstStyle>
              <a:p>
                <a:r>
                  <a:rPr lang="en-CA" dirty="0">
                    <a:solidFill>
                      <a:schemeClr val="tx1"/>
                    </a:solidFill>
                  </a:rPr>
                  <a:t>UNDERSTAND THE EXTENT AND DIRECTION OF CHANGES IN THE HEALTH SYSTEMS (</a:t>
                </a:r>
                <a:r>
                  <a:rPr lang="en-US" dirty="0">
                    <a:solidFill>
                      <a:schemeClr val="tx1"/>
                    </a:solidFill>
                  </a:rPr>
                  <a:t>I.E., CHANGE IN STRUCTURES, PROCESSES, CAPACITIES AND BEHAVIORS) </a:t>
                </a:r>
              </a:p>
            </p:txBody>
          </p:sp>
          <p:sp>
            <p:nvSpPr>
              <p:cNvPr id="11" name="TextBox 10">
                <a:extLst>
                  <a:ext uri="{FF2B5EF4-FFF2-40B4-BE49-F238E27FC236}">
                    <a16:creationId xmlns:a16="http://schemas.microsoft.com/office/drawing/2014/main" id="{3F86ED6B-97B8-4343-BA4C-6DFD0446D0C4}"/>
                  </a:ext>
                </a:extLst>
              </p:cNvPr>
              <p:cNvSpPr txBox="1"/>
              <p:nvPr/>
            </p:nvSpPr>
            <p:spPr>
              <a:xfrm>
                <a:off x="3364811" y="4102800"/>
                <a:ext cx="5871521" cy="1105495"/>
              </a:xfrm>
              <a:prstGeom prst="rect">
                <a:avLst/>
              </a:prstGeom>
              <a:noFill/>
              <a:ln>
                <a:solidFill>
                  <a:srgbClr val="952709"/>
                </a:solidFill>
              </a:ln>
            </p:spPr>
            <p:txBody>
              <a:bodyPr wrap="square">
                <a:spAutoFit/>
              </a:bodyPr>
              <a:lstStyle>
                <a:defPPr>
                  <a:defRPr lang="en-US"/>
                </a:defPPr>
                <a:lvl1pPr marR="0" algn="just">
                  <a:lnSpc>
                    <a:spcPct val="107000"/>
                  </a:lnSpc>
                  <a:spcBef>
                    <a:spcPts val="0"/>
                  </a:spcBef>
                  <a:spcAft>
                    <a:spcPts val="800"/>
                  </a:spcAft>
                  <a:defRPr sz="1400" b="1">
                    <a:solidFill>
                      <a:srgbClr val="952709"/>
                    </a:solidFill>
                    <a:effectLst/>
                    <a:latin typeface="Tw Cen MT" panose="020B0602020104020603" pitchFamily="34" charset="0"/>
                    <a:ea typeface="Arial" panose="020B0604020202020204" pitchFamily="34" charset="0"/>
                    <a:cs typeface="Arial" panose="020B0604020202020204" pitchFamily="34" charset="0"/>
                  </a:defRPr>
                </a:lvl1pPr>
              </a:lstStyle>
              <a:p>
                <a:r>
                  <a:rPr lang="en-CA" dirty="0">
                    <a:solidFill>
                      <a:schemeClr val="tx1"/>
                    </a:solidFill>
                  </a:rPr>
                  <a:t>PROVIDE INSIGHTS TO IDENTIFY THE GAPS </a:t>
                </a:r>
              </a:p>
              <a:p>
                <a:pPr marL="285750" indent="-285750">
                  <a:spcAft>
                    <a:spcPts val="0"/>
                  </a:spcAft>
                  <a:buFont typeface="Wingdings" panose="05000000000000000000" pitchFamily="2" charset="2"/>
                  <a:buChar char="ü"/>
                </a:pPr>
                <a:r>
                  <a:rPr lang="en-CA" dirty="0">
                    <a:solidFill>
                      <a:schemeClr val="tx1"/>
                    </a:solidFill>
                  </a:rPr>
                  <a:t>IN ADAPTING TO THE CHANGES</a:t>
                </a:r>
              </a:p>
              <a:p>
                <a:pPr marL="285750" indent="-285750">
                  <a:spcAft>
                    <a:spcPts val="0"/>
                  </a:spcAft>
                  <a:buFont typeface="Wingdings" panose="05000000000000000000" pitchFamily="2" charset="2"/>
                  <a:buChar char="ü"/>
                </a:pPr>
                <a:r>
                  <a:rPr lang="en-CA" dirty="0">
                    <a:solidFill>
                      <a:schemeClr val="tx1"/>
                    </a:solidFill>
                  </a:rPr>
                  <a:t>IN STREAMLINING EFFORTS TOWARDS THE NEEDS OF STAKEHOLDERS </a:t>
                </a:r>
              </a:p>
              <a:p>
                <a:pPr marL="285750" indent="-285750">
                  <a:spcAft>
                    <a:spcPts val="0"/>
                  </a:spcAft>
                  <a:buFont typeface="Wingdings" panose="05000000000000000000" pitchFamily="2" charset="2"/>
                  <a:buChar char="ü"/>
                </a:pPr>
                <a:r>
                  <a:rPr lang="en-CA" dirty="0">
                    <a:solidFill>
                      <a:schemeClr val="tx1"/>
                    </a:solidFill>
                  </a:rPr>
                  <a:t>IN RESPONDING TO CRISIS SITUATIONS.</a:t>
                </a:r>
                <a:endParaRPr lang="en-US" dirty="0">
                  <a:solidFill>
                    <a:schemeClr val="tx1"/>
                  </a:solidFill>
                </a:endParaRPr>
              </a:p>
            </p:txBody>
          </p:sp>
          <p:sp>
            <p:nvSpPr>
              <p:cNvPr id="12" name="TextBox 11">
                <a:extLst>
                  <a:ext uri="{FF2B5EF4-FFF2-40B4-BE49-F238E27FC236}">
                    <a16:creationId xmlns:a16="http://schemas.microsoft.com/office/drawing/2014/main" id="{CB36F912-E6C9-4039-A44E-220031C649B9}"/>
                  </a:ext>
                </a:extLst>
              </p:cNvPr>
              <p:cNvSpPr txBox="1"/>
              <p:nvPr/>
            </p:nvSpPr>
            <p:spPr>
              <a:xfrm>
                <a:off x="766096" y="4469472"/>
                <a:ext cx="1440765" cy="606063"/>
              </a:xfrm>
              <a:prstGeom prst="rect">
                <a:avLst/>
              </a:prstGeom>
              <a:noFill/>
            </p:spPr>
            <p:txBody>
              <a:bodyPr wrap="square">
                <a:spAutoFit/>
              </a:bodyPr>
              <a:lstStyle/>
              <a:p>
                <a:pPr marL="0" marR="0">
                  <a:lnSpc>
                    <a:spcPct val="107000"/>
                  </a:lnSpc>
                  <a:spcBef>
                    <a:spcPts val="0"/>
                  </a:spcBef>
                  <a:spcAft>
                    <a:spcPts val="800"/>
                  </a:spcAft>
                </a:pPr>
                <a:r>
                  <a:rPr lang="en-US" sz="1600" b="1" dirty="0">
                    <a:solidFill>
                      <a:srgbClr val="952709"/>
                    </a:solidFill>
                    <a:latin typeface="Tw Cen MT" panose="020B0602020104020603" pitchFamily="34" charset="0"/>
                    <a:ea typeface="Calibri" panose="020F0502020204030204" pitchFamily="34" charset="0"/>
                    <a:cs typeface="Arial" panose="020B0604020202020204" pitchFamily="34" charset="0"/>
                  </a:rPr>
                  <a:t>EVALUATION NEEDS</a:t>
                </a:r>
                <a:endParaRPr lang="en-US" sz="2000" b="1" dirty="0">
                  <a:solidFill>
                    <a:srgbClr val="952709"/>
                  </a:solidFill>
                  <a:effectLst/>
                  <a:latin typeface="Tw Cen MT" panose="020B0602020104020603" pitchFamily="34" charset="0"/>
                  <a:ea typeface="Calibri" panose="020F0502020204030204" pitchFamily="34" charset="0"/>
                  <a:cs typeface="Arial" panose="020B0604020202020204" pitchFamily="34" charset="0"/>
                </a:endParaRPr>
              </a:p>
            </p:txBody>
          </p:sp>
          <p:sp>
            <p:nvSpPr>
              <p:cNvPr id="13" name="Arrow: Right 12">
                <a:extLst>
                  <a:ext uri="{FF2B5EF4-FFF2-40B4-BE49-F238E27FC236}">
                    <a16:creationId xmlns:a16="http://schemas.microsoft.com/office/drawing/2014/main" id="{7A66CBBE-3F37-4739-8EE1-22E4164D37EF}"/>
                  </a:ext>
                </a:extLst>
              </p:cNvPr>
              <p:cNvSpPr/>
              <p:nvPr/>
            </p:nvSpPr>
            <p:spPr>
              <a:xfrm>
                <a:off x="2377140" y="4437922"/>
                <a:ext cx="647114" cy="464233"/>
              </a:xfrm>
              <a:prstGeom prst="rightArrow">
                <a:avLst/>
              </a:prstGeom>
              <a:solidFill>
                <a:schemeClr val="bg1"/>
              </a:solidFill>
              <a:ln>
                <a:solidFill>
                  <a:srgbClr val="952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a:extLst>
                <a:ext uri="{FF2B5EF4-FFF2-40B4-BE49-F238E27FC236}">
                  <a16:creationId xmlns:a16="http://schemas.microsoft.com/office/drawing/2014/main" id="{DA8E9DEC-ACA9-4CD2-BFF5-BA4D1B23E56F}"/>
                </a:ext>
              </a:extLst>
            </p:cNvPr>
            <p:cNvSpPr txBox="1"/>
            <p:nvPr/>
          </p:nvSpPr>
          <p:spPr>
            <a:xfrm>
              <a:off x="4751938" y="5689174"/>
              <a:ext cx="5871521" cy="541880"/>
            </a:xfrm>
            <a:prstGeom prst="rect">
              <a:avLst/>
            </a:prstGeom>
            <a:noFill/>
            <a:ln>
              <a:solidFill>
                <a:srgbClr val="952709"/>
              </a:solidFill>
            </a:ln>
          </p:spPr>
          <p:txBody>
            <a:bodyPr wrap="square">
              <a:spAutoFit/>
            </a:bodyPr>
            <a:lstStyle>
              <a:defPPr>
                <a:defRPr lang="en-US"/>
              </a:defPPr>
              <a:lvl1pPr marR="0" algn="just">
                <a:lnSpc>
                  <a:spcPct val="107000"/>
                </a:lnSpc>
                <a:spcBef>
                  <a:spcPts val="0"/>
                </a:spcBef>
                <a:spcAft>
                  <a:spcPts val="800"/>
                </a:spcAft>
                <a:defRPr sz="1400" b="1">
                  <a:solidFill>
                    <a:srgbClr val="952709"/>
                  </a:solidFill>
                  <a:effectLst/>
                  <a:latin typeface="Tw Cen MT" panose="020B0602020104020603" pitchFamily="34" charset="0"/>
                  <a:ea typeface="Arial" panose="020B0604020202020204" pitchFamily="34" charset="0"/>
                  <a:cs typeface="Arial" panose="020B0604020202020204" pitchFamily="34" charset="0"/>
                </a:defRPr>
              </a:lvl1pPr>
            </a:lstStyle>
            <a:p>
              <a:pPr marL="0" marR="0" algn="just">
                <a:lnSpc>
                  <a:spcPct val="107000"/>
                </a:lnSpc>
                <a:spcBef>
                  <a:spcPts val="0"/>
                </a:spcBef>
                <a:spcAft>
                  <a:spcPts val="800"/>
                </a:spcAft>
              </a:pPr>
              <a:r>
                <a:rPr lang="en-US" dirty="0">
                  <a:solidFill>
                    <a:schemeClr val="tx1"/>
                  </a:solidFill>
                </a:rPr>
                <a:t>BE A VALUE ADD FOR DEVELOPING THE EXIT STRATEGIES AND PROVIDE REFLECTION ON SUSTAINABILITY OF INTERVENTION BY GOUP</a:t>
              </a:r>
            </a:p>
          </p:txBody>
        </p:sp>
      </p:grpSp>
    </p:spTree>
    <p:extLst>
      <p:ext uri="{BB962C8B-B14F-4D97-AF65-F5344CB8AC3E}">
        <p14:creationId xmlns:p14="http://schemas.microsoft.com/office/powerpoint/2010/main" val="325125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645-5F49-43E2-9964-F142122545B2}"/>
              </a:ext>
            </a:extLst>
          </p:cNvPr>
          <p:cNvSpPr>
            <a:spLocks noGrp="1"/>
          </p:cNvSpPr>
          <p:nvPr>
            <p:ph type="title"/>
          </p:nvPr>
        </p:nvSpPr>
        <p:spPr>
          <a:xfrm>
            <a:off x="690778" y="241478"/>
            <a:ext cx="10515600" cy="1325563"/>
          </a:xfrm>
        </p:spPr>
        <p:txBody>
          <a:bodyPr vert="horz" lIns="91440" tIns="45720" rIns="91440" bIns="45720" rtlCol="0" anchor="ctr">
            <a:normAutofit/>
          </a:bodyPr>
          <a:lstStyle/>
          <a:p>
            <a:pPr>
              <a:lnSpc>
                <a:spcPct val="80000"/>
              </a:lnSpc>
            </a:pPr>
            <a:r>
              <a:rPr lang="en-US" sz="4000" cap="all" spc="100" dirty="0">
                <a:latin typeface="Tw Cen MT Condensed" panose="020B0606020104020203" pitchFamily="34" charset="0"/>
              </a:rPr>
              <a:t>Evaluation objectives  </a:t>
            </a:r>
          </a:p>
        </p:txBody>
      </p:sp>
      <p:cxnSp>
        <p:nvCxnSpPr>
          <p:cNvPr id="41" name="Straight Connector 40">
            <a:extLst>
              <a:ext uri="{FF2B5EF4-FFF2-40B4-BE49-F238E27FC236}">
                <a16:creationId xmlns:a16="http://schemas.microsoft.com/office/drawing/2014/main" id="{E62D236B-B71C-471B-9C26-F0978310C3A3}"/>
              </a:ext>
            </a:extLst>
          </p:cNvPr>
          <p:cNvCxnSpPr>
            <a:cxnSpLocks/>
          </p:cNvCxnSpPr>
          <p:nvPr/>
        </p:nvCxnSpPr>
        <p:spPr>
          <a:xfrm>
            <a:off x="690778" y="483935"/>
            <a:ext cx="0" cy="896922"/>
          </a:xfrm>
          <a:prstGeom prst="line">
            <a:avLst/>
          </a:prstGeom>
          <a:ln w="9525">
            <a:solidFill>
              <a:srgbClr val="952709"/>
            </a:solidFill>
          </a:ln>
        </p:spPr>
        <p:style>
          <a:lnRef idx="1">
            <a:schemeClr val="accent1"/>
          </a:lnRef>
          <a:fillRef idx="0">
            <a:schemeClr val="accent1"/>
          </a:fillRef>
          <a:effectRef idx="0">
            <a:schemeClr val="accent1"/>
          </a:effectRef>
          <a:fontRef idx="minor">
            <a:schemeClr val="tx1"/>
          </a:fontRef>
        </p:style>
      </p:cxnSp>
      <p:graphicFrame>
        <p:nvGraphicFramePr>
          <p:cNvPr id="16" name="Diagram 15">
            <a:extLst>
              <a:ext uri="{FF2B5EF4-FFF2-40B4-BE49-F238E27FC236}">
                <a16:creationId xmlns:a16="http://schemas.microsoft.com/office/drawing/2014/main" id="{D0D4AE19-E6F0-45A0-BDF1-DC461C2EDE68}"/>
              </a:ext>
            </a:extLst>
          </p:cNvPr>
          <p:cNvGraphicFramePr/>
          <p:nvPr>
            <p:extLst>
              <p:ext uri="{D42A27DB-BD31-4B8C-83A1-F6EECF244321}">
                <p14:modId xmlns:p14="http://schemas.microsoft.com/office/powerpoint/2010/main" val="714528670"/>
              </p:ext>
            </p:extLst>
          </p:nvPr>
        </p:nvGraphicFramePr>
        <p:xfrm>
          <a:off x="588866" y="1516457"/>
          <a:ext cx="4041416" cy="4168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phic 5" descr="Chevron arrows with solid fill">
            <a:extLst>
              <a:ext uri="{FF2B5EF4-FFF2-40B4-BE49-F238E27FC236}">
                <a16:creationId xmlns:a16="http://schemas.microsoft.com/office/drawing/2014/main" id="{C5B6853D-E21B-4A07-9827-BDDE2032E29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64709" y="3496800"/>
            <a:ext cx="914400" cy="914400"/>
          </a:xfrm>
          <a:prstGeom prst="rect">
            <a:avLst/>
          </a:prstGeom>
        </p:spPr>
      </p:pic>
      <p:grpSp>
        <p:nvGrpSpPr>
          <p:cNvPr id="5" name="Group 4">
            <a:extLst>
              <a:ext uri="{FF2B5EF4-FFF2-40B4-BE49-F238E27FC236}">
                <a16:creationId xmlns:a16="http://schemas.microsoft.com/office/drawing/2014/main" id="{04FCC054-8A4E-4D7E-BC57-11C680134F7E}"/>
              </a:ext>
            </a:extLst>
          </p:cNvPr>
          <p:cNvGrpSpPr/>
          <p:nvPr/>
        </p:nvGrpSpPr>
        <p:grpSpPr>
          <a:xfrm>
            <a:off x="-437893" y="5984116"/>
            <a:ext cx="6185364" cy="632406"/>
            <a:chOff x="5547091" y="2583867"/>
            <a:chExt cx="6185364" cy="632406"/>
          </a:xfrm>
        </p:grpSpPr>
        <p:sp>
          <p:nvSpPr>
            <p:cNvPr id="30" name="TextBox 29">
              <a:extLst>
                <a:ext uri="{FF2B5EF4-FFF2-40B4-BE49-F238E27FC236}">
                  <a16:creationId xmlns:a16="http://schemas.microsoft.com/office/drawing/2014/main" id="{C8EDE14E-8847-400A-9DD4-26004468CC08}"/>
                </a:ext>
              </a:extLst>
            </p:cNvPr>
            <p:cNvSpPr txBox="1"/>
            <p:nvPr/>
          </p:nvSpPr>
          <p:spPr>
            <a:xfrm>
              <a:off x="6434284" y="2889580"/>
              <a:ext cx="1774386" cy="326693"/>
            </a:xfrm>
            <a:prstGeom prst="rect">
              <a:avLst/>
            </a:prstGeom>
            <a:ln>
              <a:solidFill>
                <a:srgbClr val="952709"/>
              </a:solidFill>
              <a:prstDash val="lgDash"/>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defPPr>
                <a:defRPr lang="en-US"/>
              </a:defPPr>
              <a:lvl1pPr lvl="0" indent="0" defTabSz="666750">
                <a:lnSpc>
                  <a:spcPct val="100000"/>
                </a:lnSpc>
                <a:spcBef>
                  <a:spcPct val="0"/>
                </a:spcBef>
                <a:spcAft>
                  <a:spcPct val="35000"/>
                </a:spcAft>
                <a:buNone/>
                <a:defRPr sz="2800" b="1">
                  <a:solidFill>
                    <a:schemeClr val="tx1">
                      <a:hueOff val="0"/>
                      <a:satOff val="0"/>
                      <a:lumOff val="0"/>
                      <a:alphaOff val="0"/>
                    </a:schemeClr>
                  </a:solidFill>
                  <a:latin typeface="Tw Cen MT" panose="020B0602020104020603" pitchFamily="34" charset="0"/>
                </a:defRPr>
              </a:lvl1pPr>
              <a:lvl2pPr>
                <a:defRPr>
                  <a:solidFill>
                    <a:schemeClr val="tx1">
                      <a:hueOff val="0"/>
                      <a:satOff val="0"/>
                      <a:lumOff val="0"/>
                      <a:alphaOff val="0"/>
                    </a:schemeClr>
                  </a:solidFill>
                </a:defRPr>
              </a:lvl2pPr>
              <a:lvl3pPr>
                <a:defRPr>
                  <a:solidFill>
                    <a:schemeClr val="tx1">
                      <a:hueOff val="0"/>
                      <a:satOff val="0"/>
                      <a:lumOff val="0"/>
                      <a:alphaOff val="0"/>
                    </a:schemeClr>
                  </a:solidFill>
                </a:defRPr>
              </a:lvl3pPr>
              <a:lvl4pPr>
                <a:defRPr>
                  <a:solidFill>
                    <a:schemeClr val="tx1">
                      <a:hueOff val="0"/>
                      <a:satOff val="0"/>
                      <a:lumOff val="0"/>
                      <a:alphaOff val="0"/>
                    </a:schemeClr>
                  </a:solidFill>
                </a:defRPr>
              </a:lvl4pPr>
              <a:lvl5pPr>
                <a:defRPr>
                  <a:solidFill>
                    <a:schemeClr val="tx1">
                      <a:hueOff val="0"/>
                      <a:satOff val="0"/>
                      <a:lumOff val="0"/>
                      <a:alphaOff val="0"/>
                    </a:schemeClr>
                  </a:solidFill>
                </a:defRPr>
              </a:lvl5pPr>
              <a:lvl6pPr>
                <a:defRPr>
                  <a:solidFill>
                    <a:schemeClr val="tx1">
                      <a:hueOff val="0"/>
                      <a:satOff val="0"/>
                      <a:lumOff val="0"/>
                      <a:alphaOff val="0"/>
                    </a:schemeClr>
                  </a:solidFill>
                </a:defRPr>
              </a:lvl6pPr>
              <a:lvl7pPr>
                <a:defRPr>
                  <a:solidFill>
                    <a:schemeClr val="tx1">
                      <a:hueOff val="0"/>
                      <a:satOff val="0"/>
                      <a:lumOff val="0"/>
                      <a:alphaOff val="0"/>
                    </a:schemeClr>
                  </a:solidFill>
                </a:defRPr>
              </a:lvl7pPr>
              <a:lvl8pPr>
                <a:defRPr>
                  <a:solidFill>
                    <a:schemeClr val="tx1">
                      <a:hueOff val="0"/>
                      <a:satOff val="0"/>
                      <a:lumOff val="0"/>
                      <a:alphaOff val="0"/>
                    </a:schemeClr>
                  </a:solidFill>
                </a:defRPr>
              </a:lvl8pPr>
              <a:lvl9pPr>
                <a:defRPr>
                  <a:solidFill>
                    <a:schemeClr val="tx1">
                      <a:hueOff val="0"/>
                      <a:satOff val="0"/>
                      <a:lumOff val="0"/>
                      <a:alphaOff val="0"/>
                    </a:schemeClr>
                  </a:solidFill>
                </a:defRPr>
              </a:lvl9pPr>
            </a:lstStyle>
            <a:p>
              <a:pPr algn="ctr"/>
              <a:r>
                <a:rPr lang="en-US" sz="1050" b="0" dirty="0">
                  <a:latin typeface="Arial" panose="020B0604020202020204" pitchFamily="34" charset="0"/>
                  <a:cs typeface="Arial" panose="020B0604020202020204" pitchFamily="34" charset="0"/>
                </a:rPr>
                <a:t>The contexts and the culture of the organization</a:t>
              </a:r>
            </a:p>
          </p:txBody>
        </p:sp>
        <p:sp>
          <p:nvSpPr>
            <p:cNvPr id="31" name="TextBox 30">
              <a:extLst>
                <a:ext uri="{FF2B5EF4-FFF2-40B4-BE49-F238E27FC236}">
                  <a16:creationId xmlns:a16="http://schemas.microsoft.com/office/drawing/2014/main" id="{04B98C37-898D-41A6-81E8-D5C1FBF62F81}"/>
                </a:ext>
              </a:extLst>
            </p:cNvPr>
            <p:cNvSpPr txBox="1"/>
            <p:nvPr/>
          </p:nvSpPr>
          <p:spPr>
            <a:xfrm>
              <a:off x="8379996" y="2885129"/>
              <a:ext cx="3145276" cy="314230"/>
            </a:xfrm>
            <a:prstGeom prst="rect">
              <a:avLst/>
            </a:prstGeom>
            <a:ln>
              <a:solidFill>
                <a:srgbClr val="952709"/>
              </a:solidFill>
              <a:prstDash val="lgDash"/>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defPPr>
                <a:defRPr lang="en-US"/>
              </a:defPPr>
              <a:lvl1pPr lvl="0" indent="0" algn="ctr" defTabSz="666750">
                <a:lnSpc>
                  <a:spcPct val="100000"/>
                </a:lnSpc>
                <a:spcBef>
                  <a:spcPct val="0"/>
                </a:spcBef>
                <a:spcAft>
                  <a:spcPct val="35000"/>
                </a:spcAft>
                <a:buNone/>
                <a:defRPr sz="1600" b="1" i="1">
                  <a:latin typeface="Tw Cen MT" panose="020B0602020104020603" pitchFamily="34" charset="0"/>
                </a:defRPr>
              </a:lvl1pPr>
              <a:lvl2pPr>
                <a:defRPr>
                  <a:solidFill>
                    <a:schemeClr val="tx1">
                      <a:hueOff val="0"/>
                      <a:satOff val="0"/>
                      <a:lumOff val="0"/>
                      <a:alphaOff val="0"/>
                    </a:schemeClr>
                  </a:solidFill>
                </a:defRPr>
              </a:lvl2pPr>
              <a:lvl3pPr>
                <a:defRPr>
                  <a:solidFill>
                    <a:schemeClr val="tx1">
                      <a:hueOff val="0"/>
                      <a:satOff val="0"/>
                      <a:lumOff val="0"/>
                      <a:alphaOff val="0"/>
                    </a:schemeClr>
                  </a:solidFill>
                </a:defRPr>
              </a:lvl3pPr>
              <a:lvl4pPr>
                <a:defRPr>
                  <a:solidFill>
                    <a:schemeClr val="tx1">
                      <a:hueOff val="0"/>
                      <a:satOff val="0"/>
                      <a:lumOff val="0"/>
                      <a:alphaOff val="0"/>
                    </a:schemeClr>
                  </a:solidFill>
                </a:defRPr>
              </a:lvl4pPr>
              <a:lvl5pPr>
                <a:defRPr>
                  <a:solidFill>
                    <a:schemeClr val="tx1">
                      <a:hueOff val="0"/>
                      <a:satOff val="0"/>
                      <a:lumOff val="0"/>
                      <a:alphaOff val="0"/>
                    </a:schemeClr>
                  </a:solidFill>
                </a:defRPr>
              </a:lvl5pPr>
              <a:lvl6pPr>
                <a:defRPr>
                  <a:solidFill>
                    <a:schemeClr val="tx1">
                      <a:hueOff val="0"/>
                      <a:satOff val="0"/>
                      <a:lumOff val="0"/>
                      <a:alphaOff val="0"/>
                    </a:schemeClr>
                  </a:solidFill>
                </a:defRPr>
              </a:lvl6pPr>
              <a:lvl7pPr>
                <a:defRPr>
                  <a:solidFill>
                    <a:schemeClr val="tx1">
                      <a:hueOff val="0"/>
                      <a:satOff val="0"/>
                      <a:lumOff val="0"/>
                      <a:alphaOff val="0"/>
                    </a:schemeClr>
                  </a:solidFill>
                </a:defRPr>
              </a:lvl7pPr>
              <a:lvl8pPr>
                <a:defRPr>
                  <a:solidFill>
                    <a:schemeClr val="tx1">
                      <a:hueOff val="0"/>
                      <a:satOff val="0"/>
                      <a:lumOff val="0"/>
                      <a:alphaOff val="0"/>
                    </a:schemeClr>
                  </a:solidFill>
                </a:defRPr>
              </a:lvl8pPr>
              <a:lvl9pPr>
                <a:defRPr>
                  <a:solidFill>
                    <a:schemeClr val="tx1">
                      <a:hueOff val="0"/>
                      <a:satOff val="0"/>
                      <a:lumOff val="0"/>
                      <a:alphaOff val="0"/>
                    </a:schemeClr>
                  </a:solidFill>
                </a:defRPr>
              </a:lvl9pPr>
            </a:lstStyle>
            <a:p>
              <a:r>
                <a:rPr lang="en-US" sz="1050" b="0" i="0" dirty="0">
                  <a:latin typeface="Arial" panose="020B0604020202020204" pitchFamily="34" charset="0"/>
                  <a:cs typeface="Arial" panose="020B0604020202020204" pitchFamily="34" charset="0"/>
                </a:rPr>
                <a:t>Dimensions of organizational leadership , hierarchy, power dynamics, existing work environment</a:t>
              </a:r>
            </a:p>
          </p:txBody>
        </p:sp>
        <p:sp>
          <p:nvSpPr>
            <p:cNvPr id="32" name="TextBox 31">
              <a:extLst>
                <a:ext uri="{FF2B5EF4-FFF2-40B4-BE49-F238E27FC236}">
                  <a16:creationId xmlns:a16="http://schemas.microsoft.com/office/drawing/2014/main" id="{77FAA625-E544-4661-89A0-F7DA7EDE7330}"/>
                </a:ext>
              </a:extLst>
            </p:cNvPr>
            <p:cNvSpPr txBox="1"/>
            <p:nvPr/>
          </p:nvSpPr>
          <p:spPr>
            <a:xfrm>
              <a:off x="5547091" y="2583867"/>
              <a:ext cx="6185364" cy="320133"/>
            </a:xfrm>
            <a:prstGeom prst="rect">
              <a:avLst/>
            </a:prstGeom>
            <a:ln>
              <a:noFill/>
              <a:prstDash val="lgDash"/>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defPPr>
                <a:defRPr lang="en-US"/>
              </a:defPPr>
              <a:lvl1pPr lvl="0" indent="0" defTabSz="666750">
                <a:lnSpc>
                  <a:spcPct val="100000"/>
                </a:lnSpc>
                <a:spcBef>
                  <a:spcPct val="0"/>
                </a:spcBef>
                <a:spcAft>
                  <a:spcPct val="35000"/>
                </a:spcAft>
                <a:buNone/>
                <a:defRPr sz="2800" b="1">
                  <a:solidFill>
                    <a:schemeClr val="tx1">
                      <a:hueOff val="0"/>
                      <a:satOff val="0"/>
                      <a:lumOff val="0"/>
                      <a:alphaOff val="0"/>
                    </a:schemeClr>
                  </a:solidFill>
                  <a:latin typeface="Tw Cen MT" panose="020B0602020104020603" pitchFamily="34" charset="0"/>
                </a:defRPr>
              </a:lvl1pPr>
              <a:lvl2pPr>
                <a:defRPr>
                  <a:solidFill>
                    <a:schemeClr val="tx1">
                      <a:hueOff val="0"/>
                      <a:satOff val="0"/>
                      <a:lumOff val="0"/>
                      <a:alphaOff val="0"/>
                    </a:schemeClr>
                  </a:solidFill>
                </a:defRPr>
              </a:lvl2pPr>
              <a:lvl3pPr>
                <a:defRPr>
                  <a:solidFill>
                    <a:schemeClr val="tx1">
                      <a:hueOff val="0"/>
                      <a:satOff val="0"/>
                      <a:lumOff val="0"/>
                      <a:alphaOff val="0"/>
                    </a:schemeClr>
                  </a:solidFill>
                </a:defRPr>
              </a:lvl3pPr>
              <a:lvl4pPr>
                <a:defRPr>
                  <a:solidFill>
                    <a:schemeClr val="tx1">
                      <a:hueOff val="0"/>
                      <a:satOff val="0"/>
                      <a:lumOff val="0"/>
                      <a:alphaOff val="0"/>
                    </a:schemeClr>
                  </a:solidFill>
                </a:defRPr>
              </a:lvl4pPr>
              <a:lvl5pPr>
                <a:defRPr>
                  <a:solidFill>
                    <a:schemeClr val="tx1">
                      <a:hueOff val="0"/>
                      <a:satOff val="0"/>
                      <a:lumOff val="0"/>
                      <a:alphaOff val="0"/>
                    </a:schemeClr>
                  </a:solidFill>
                </a:defRPr>
              </a:lvl5pPr>
              <a:lvl6pPr>
                <a:defRPr>
                  <a:solidFill>
                    <a:schemeClr val="tx1">
                      <a:hueOff val="0"/>
                      <a:satOff val="0"/>
                      <a:lumOff val="0"/>
                      <a:alphaOff val="0"/>
                    </a:schemeClr>
                  </a:solidFill>
                </a:defRPr>
              </a:lvl6pPr>
              <a:lvl7pPr>
                <a:defRPr>
                  <a:solidFill>
                    <a:schemeClr val="tx1">
                      <a:hueOff val="0"/>
                      <a:satOff val="0"/>
                      <a:lumOff val="0"/>
                      <a:alphaOff val="0"/>
                    </a:schemeClr>
                  </a:solidFill>
                </a:defRPr>
              </a:lvl7pPr>
              <a:lvl8pPr>
                <a:defRPr>
                  <a:solidFill>
                    <a:schemeClr val="tx1">
                      <a:hueOff val="0"/>
                      <a:satOff val="0"/>
                      <a:lumOff val="0"/>
                      <a:alphaOff val="0"/>
                    </a:schemeClr>
                  </a:solidFill>
                </a:defRPr>
              </a:lvl8pPr>
              <a:lvl9pPr>
                <a:defRPr>
                  <a:solidFill>
                    <a:schemeClr val="tx1">
                      <a:hueOff val="0"/>
                      <a:satOff val="0"/>
                      <a:lumOff val="0"/>
                      <a:alphaOff val="0"/>
                    </a:schemeClr>
                  </a:solidFill>
                </a:defRPr>
              </a:lvl9pPr>
            </a:lstStyle>
            <a:p>
              <a:pPr algn="ctr"/>
              <a:r>
                <a:rPr lang="en-US" sz="1050" b="0" dirty="0">
                  <a:latin typeface="Arial" panose="020B0604020202020204" pitchFamily="34" charset="0"/>
                  <a:cs typeface="Arial" panose="020B0604020202020204" pitchFamily="34" charset="0"/>
                </a:rPr>
                <a:t>ASSUMPTIONS</a:t>
              </a:r>
            </a:p>
          </p:txBody>
        </p:sp>
      </p:grpSp>
      <p:grpSp>
        <p:nvGrpSpPr>
          <p:cNvPr id="3" name="Group 2">
            <a:extLst>
              <a:ext uri="{FF2B5EF4-FFF2-40B4-BE49-F238E27FC236}">
                <a16:creationId xmlns:a16="http://schemas.microsoft.com/office/drawing/2014/main" id="{721B86ED-51DA-4B7B-9764-AB6AAEE2F11C}"/>
              </a:ext>
            </a:extLst>
          </p:cNvPr>
          <p:cNvGrpSpPr/>
          <p:nvPr/>
        </p:nvGrpSpPr>
        <p:grpSpPr>
          <a:xfrm>
            <a:off x="5688801" y="1639483"/>
            <a:ext cx="6029588" cy="3800505"/>
            <a:chOff x="5389341" y="2071988"/>
            <a:chExt cx="6156077" cy="4260301"/>
          </a:xfrm>
        </p:grpSpPr>
        <p:grpSp>
          <p:nvGrpSpPr>
            <p:cNvPr id="10" name="Group 9">
              <a:extLst>
                <a:ext uri="{FF2B5EF4-FFF2-40B4-BE49-F238E27FC236}">
                  <a16:creationId xmlns:a16="http://schemas.microsoft.com/office/drawing/2014/main" id="{567B1CF0-9588-4C86-9844-C0CC8CB729F4}"/>
                </a:ext>
              </a:extLst>
            </p:cNvPr>
            <p:cNvGrpSpPr/>
            <p:nvPr/>
          </p:nvGrpSpPr>
          <p:grpSpPr>
            <a:xfrm>
              <a:off x="5389341" y="2071988"/>
              <a:ext cx="6156076" cy="849387"/>
              <a:chOff x="5389341" y="2071988"/>
              <a:chExt cx="6156076" cy="849387"/>
            </a:xfrm>
          </p:grpSpPr>
          <p:sp>
            <p:nvSpPr>
              <p:cNvPr id="11" name="Rectangle 10" descr="Maze">
                <a:extLst>
                  <a:ext uri="{FF2B5EF4-FFF2-40B4-BE49-F238E27FC236}">
                    <a16:creationId xmlns:a16="http://schemas.microsoft.com/office/drawing/2014/main" id="{0D426FBA-B809-4270-9CA7-C7ADA115C05B}"/>
                  </a:ext>
                </a:extLst>
              </p:cNvPr>
              <p:cNvSpPr/>
              <p:nvPr/>
            </p:nvSpPr>
            <p:spPr>
              <a:xfrm>
                <a:off x="5389341" y="2071988"/>
                <a:ext cx="795285" cy="795285"/>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8A3CD322-F57D-4FFE-8EBB-BEB8C7FB4090}"/>
                  </a:ext>
                </a:extLst>
              </p:cNvPr>
              <p:cNvSpPr/>
              <p:nvPr/>
            </p:nvSpPr>
            <p:spPr>
              <a:xfrm>
                <a:off x="6184626" y="2201375"/>
                <a:ext cx="5360791" cy="720000"/>
              </a:xfrm>
              <a:custGeom>
                <a:avLst/>
                <a:gdLst>
                  <a:gd name="connsiteX0" fmla="*/ 0 w 2587500"/>
                  <a:gd name="connsiteY0" fmla="*/ 0 h 720000"/>
                  <a:gd name="connsiteX1" fmla="*/ 2587500 w 2587500"/>
                  <a:gd name="connsiteY1" fmla="*/ 0 h 720000"/>
                  <a:gd name="connsiteX2" fmla="*/ 2587500 w 2587500"/>
                  <a:gd name="connsiteY2" fmla="*/ 720000 h 720000"/>
                  <a:gd name="connsiteX3" fmla="*/ 0 w 2587500"/>
                  <a:gd name="connsiteY3" fmla="*/ 720000 h 720000"/>
                  <a:gd name="connsiteX4" fmla="*/ 0 w 25875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7500" h="720000">
                    <a:moveTo>
                      <a:pt x="0" y="0"/>
                    </a:moveTo>
                    <a:lnTo>
                      <a:pt x="2587500" y="0"/>
                    </a:lnTo>
                    <a:lnTo>
                      <a:pt x="25875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b="1" kern="1200" dirty="0">
                    <a:latin typeface="Tw Cen MT" panose="020B0602020104020603" pitchFamily="34" charset="0"/>
                  </a:rPr>
                  <a:t>How do we define success for a complex health system?</a:t>
                </a:r>
                <a:endParaRPr lang="en-US" kern="1200" dirty="0">
                  <a:latin typeface="Tw Cen MT" panose="020B0602020104020603" pitchFamily="34" charset="0"/>
                </a:endParaRPr>
              </a:p>
            </p:txBody>
          </p:sp>
        </p:grpSp>
        <p:grpSp>
          <p:nvGrpSpPr>
            <p:cNvPr id="13" name="Group 12">
              <a:extLst>
                <a:ext uri="{FF2B5EF4-FFF2-40B4-BE49-F238E27FC236}">
                  <a16:creationId xmlns:a16="http://schemas.microsoft.com/office/drawing/2014/main" id="{DE50FBF5-58E3-4F02-8A06-1C2F3A875864}"/>
                </a:ext>
              </a:extLst>
            </p:cNvPr>
            <p:cNvGrpSpPr/>
            <p:nvPr/>
          </p:nvGrpSpPr>
          <p:grpSpPr>
            <a:xfrm>
              <a:off x="5482849" y="3246373"/>
              <a:ext cx="6062569" cy="874813"/>
              <a:chOff x="5482849" y="3246373"/>
              <a:chExt cx="6062569" cy="874813"/>
            </a:xfrm>
          </p:grpSpPr>
          <p:sp>
            <p:nvSpPr>
              <p:cNvPr id="14" name="Rectangle 13" descr="Connections">
                <a:extLst>
                  <a:ext uri="{FF2B5EF4-FFF2-40B4-BE49-F238E27FC236}">
                    <a16:creationId xmlns:a16="http://schemas.microsoft.com/office/drawing/2014/main" id="{261A1504-501D-42F5-B04A-FD400D154A7C}"/>
                  </a:ext>
                </a:extLst>
              </p:cNvPr>
              <p:cNvSpPr/>
              <p:nvPr/>
            </p:nvSpPr>
            <p:spPr>
              <a:xfrm>
                <a:off x="5482849" y="3246373"/>
                <a:ext cx="795285" cy="874813"/>
              </a:xfrm>
              <a:prstGeom prst="rect">
                <a:avLst/>
              </a:prstGeom>
              <a: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A63A920E-7C20-4D1F-A92E-D9174C39E21C}"/>
                  </a:ext>
                </a:extLst>
              </p:cNvPr>
              <p:cNvSpPr/>
              <p:nvPr/>
            </p:nvSpPr>
            <p:spPr>
              <a:xfrm>
                <a:off x="6447306" y="3378786"/>
                <a:ext cx="5098112" cy="720000"/>
              </a:xfrm>
              <a:custGeom>
                <a:avLst/>
                <a:gdLst>
                  <a:gd name="connsiteX0" fmla="*/ 0 w 2587500"/>
                  <a:gd name="connsiteY0" fmla="*/ 0 h 720000"/>
                  <a:gd name="connsiteX1" fmla="*/ 2587500 w 2587500"/>
                  <a:gd name="connsiteY1" fmla="*/ 0 h 720000"/>
                  <a:gd name="connsiteX2" fmla="*/ 2587500 w 2587500"/>
                  <a:gd name="connsiteY2" fmla="*/ 720000 h 720000"/>
                  <a:gd name="connsiteX3" fmla="*/ 0 w 2587500"/>
                  <a:gd name="connsiteY3" fmla="*/ 720000 h 720000"/>
                  <a:gd name="connsiteX4" fmla="*/ 0 w 25875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7500" h="720000">
                    <a:moveTo>
                      <a:pt x="0" y="0"/>
                    </a:moveTo>
                    <a:lnTo>
                      <a:pt x="2587500" y="0"/>
                    </a:lnTo>
                    <a:lnTo>
                      <a:pt x="25875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666750">
                  <a:lnSpc>
                    <a:spcPct val="100000"/>
                  </a:lnSpc>
                  <a:spcBef>
                    <a:spcPct val="0"/>
                  </a:spcBef>
                  <a:spcAft>
                    <a:spcPct val="35000"/>
                  </a:spcAft>
                  <a:buNone/>
                </a:pPr>
                <a:r>
                  <a:rPr lang="en-US" b="1" kern="1200" dirty="0">
                    <a:latin typeface="Tw Cen MT" panose="020B0602020104020603" pitchFamily="34" charset="0"/>
                  </a:rPr>
                  <a:t>How do we ensure sustainability of a successful health system intervention?</a:t>
                </a:r>
                <a:endParaRPr lang="en-US" kern="1200" dirty="0">
                  <a:latin typeface="Tw Cen MT" panose="020B0602020104020603" pitchFamily="34" charset="0"/>
                </a:endParaRPr>
              </a:p>
            </p:txBody>
          </p:sp>
        </p:grpSp>
        <p:grpSp>
          <p:nvGrpSpPr>
            <p:cNvPr id="17" name="Group 16">
              <a:extLst>
                <a:ext uri="{FF2B5EF4-FFF2-40B4-BE49-F238E27FC236}">
                  <a16:creationId xmlns:a16="http://schemas.microsoft.com/office/drawing/2014/main" id="{1B28D4D5-48E6-4A21-BC52-C24FE55BF88E}"/>
                </a:ext>
              </a:extLst>
            </p:cNvPr>
            <p:cNvGrpSpPr/>
            <p:nvPr/>
          </p:nvGrpSpPr>
          <p:grpSpPr>
            <a:xfrm>
              <a:off x="5600870" y="4490556"/>
              <a:ext cx="5371930" cy="662000"/>
              <a:chOff x="5600870" y="4490556"/>
              <a:chExt cx="5371930" cy="662000"/>
            </a:xfrm>
          </p:grpSpPr>
          <p:sp>
            <p:nvSpPr>
              <p:cNvPr id="18" name="Rectangle 17" descr="Factory">
                <a:extLst>
                  <a:ext uri="{FF2B5EF4-FFF2-40B4-BE49-F238E27FC236}">
                    <a16:creationId xmlns:a16="http://schemas.microsoft.com/office/drawing/2014/main" id="{308A53DD-192E-40B9-8E5C-95C684BB4141}"/>
                  </a:ext>
                </a:extLst>
              </p:cNvPr>
              <p:cNvSpPr/>
              <p:nvPr/>
            </p:nvSpPr>
            <p:spPr>
              <a:xfrm>
                <a:off x="5600870" y="4490556"/>
                <a:ext cx="695416" cy="662000"/>
              </a:xfrm>
              <a:prstGeom prst="rect">
                <a:avLst/>
              </a:prstGeom>
              <a: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9" name="Group 18">
                <a:extLst>
                  <a:ext uri="{FF2B5EF4-FFF2-40B4-BE49-F238E27FC236}">
                    <a16:creationId xmlns:a16="http://schemas.microsoft.com/office/drawing/2014/main" id="{8962FD14-1734-4EDC-A519-7E0CE5691201}"/>
                  </a:ext>
                </a:extLst>
              </p:cNvPr>
              <p:cNvGrpSpPr/>
              <p:nvPr/>
            </p:nvGrpSpPr>
            <p:grpSpPr>
              <a:xfrm>
                <a:off x="6447306" y="4735367"/>
                <a:ext cx="4525494" cy="417189"/>
                <a:chOff x="3248506" y="1877814"/>
                <a:chExt cx="1381640" cy="552656"/>
              </a:xfrm>
            </p:grpSpPr>
            <p:sp>
              <p:nvSpPr>
                <p:cNvPr id="20" name="Rectangle 19">
                  <a:extLst>
                    <a:ext uri="{FF2B5EF4-FFF2-40B4-BE49-F238E27FC236}">
                      <a16:creationId xmlns:a16="http://schemas.microsoft.com/office/drawing/2014/main" id="{3CAC1382-A717-4FD4-B612-E04F2B21F5B3}"/>
                    </a:ext>
                  </a:extLst>
                </p:cNvPr>
                <p:cNvSpPr/>
                <p:nvPr/>
              </p:nvSpPr>
              <p:spPr>
                <a:xfrm>
                  <a:off x="3248506" y="1877814"/>
                  <a:ext cx="1381640" cy="5526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TextBox 20">
                  <a:extLst>
                    <a:ext uri="{FF2B5EF4-FFF2-40B4-BE49-F238E27FC236}">
                      <a16:creationId xmlns:a16="http://schemas.microsoft.com/office/drawing/2014/main" id="{FDC5CA21-9B7B-47D4-B30A-2BF2FF2203BC}"/>
                    </a:ext>
                  </a:extLst>
                </p:cNvPr>
                <p:cNvSpPr txBox="1"/>
                <p:nvPr/>
              </p:nvSpPr>
              <p:spPr>
                <a:xfrm>
                  <a:off x="3248506" y="1877814"/>
                  <a:ext cx="1381640" cy="5526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488950">
                    <a:lnSpc>
                      <a:spcPct val="100000"/>
                    </a:lnSpc>
                    <a:spcBef>
                      <a:spcPct val="0"/>
                    </a:spcBef>
                    <a:spcAft>
                      <a:spcPct val="35000"/>
                    </a:spcAft>
                    <a:buNone/>
                  </a:pPr>
                  <a:r>
                    <a:rPr lang="en-US" b="1" kern="1200" dirty="0">
                      <a:latin typeface="Tw Cen MT" panose="020B0602020104020603" pitchFamily="34" charset="0"/>
                    </a:rPr>
                    <a:t>Tradeoff between outcomes and capacities?</a:t>
                  </a:r>
                  <a:endParaRPr lang="en-US" kern="1200" dirty="0">
                    <a:latin typeface="Tw Cen MT" panose="020B0602020104020603" pitchFamily="34" charset="0"/>
                  </a:endParaRPr>
                </a:p>
              </p:txBody>
            </p:sp>
          </p:grpSp>
        </p:grpSp>
        <p:grpSp>
          <p:nvGrpSpPr>
            <p:cNvPr id="22" name="Group 21">
              <a:extLst>
                <a:ext uri="{FF2B5EF4-FFF2-40B4-BE49-F238E27FC236}">
                  <a16:creationId xmlns:a16="http://schemas.microsoft.com/office/drawing/2014/main" id="{61632146-EF6E-47A4-B175-ACE3608122BA}"/>
                </a:ext>
              </a:extLst>
            </p:cNvPr>
            <p:cNvGrpSpPr/>
            <p:nvPr/>
          </p:nvGrpSpPr>
          <p:grpSpPr>
            <a:xfrm>
              <a:off x="5601034" y="5620272"/>
              <a:ext cx="5944384" cy="712017"/>
              <a:chOff x="5601034" y="5620272"/>
              <a:chExt cx="5944384" cy="712017"/>
            </a:xfrm>
          </p:grpSpPr>
          <p:sp>
            <p:nvSpPr>
              <p:cNvPr id="23" name="Rectangle 22" descr="Head with Gears">
                <a:extLst>
                  <a:ext uri="{FF2B5EF4-FFF2-40B4-BE49-F238E27FC236}">
                    <a16:creationId xmlns:a16="http://schemas.microsoft.com/office/drawing/2014/main" id="{C4F725D3-89CB-4962-ADF3-4E8719F68B88}"/>
                  </a:ext>
                </a:extLst>
              </p:cNvPr>
              <p:cNvSpPr/>
              <p:nvPr/>
            </p:nvSpPr>
            <p:spPr>
              <a:xfrm>
                <a:off x="5601034" y="5620272"/>
                <a:ext cx="695416" cy="662000"/>
              </a:xfrm>
              <a:prstGeom prst="rect">
                <a:avLst/>
              </a:prstGeom>
              <a: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4" name="Group 23">
                <a:extLst>
                  <a:ext uri="{FF2B5EF4-FFF2-40B4-BE49-F238E27FC236}">
                    <a16:creationId xmlns:a16="http://schemas.microsoft.com/office/drawing/2014/main" id="{BB6DB6AC-D455-405A-AAB7-3D6E0142E7A3}"/>
                  </a:ext>
                </a:extLst>
              </p:cNvPr>
              <p:cNvGrpSpPr/>
              <p:nvPr/>
            </p:nvGrpSpPr>
            <p:grpSpPr>
              <a:xfrm>
                <a:off x="6447306" y="5620272"/>
                <a:ext cx="5098112" cy="712017"/>
                <a:chOff x="4871933" y="1877814"/>
                <a:chExt cx="1381640" cy="552656"/>
              </a:xfrm>
            </p:grpSpPr>
            <p:sp>
              <p:nvSpPr>
                <p:cNvPr id="25" name="Rectangle 24">
                  <a:extLst>
                    <a:ext uri="{FF2B5EF4-FFF2-40B4-BE49-F238E27FC236}">
                      <a16:creationId xmlns:a16="http://schemas.microsoft.com/office/drawing/2014/main" id="{2A96A6B0-F244-446E-A14D-EA576BB0153B}"/>
                    </a:ext>
                  </a:extLst>
                </p:cNvPr>
                <p:cNvSpPr/>
                <p:nvPr/>
              </p:nvSpPr>
              <p:spPr>
                <a:xfrm>
                  <a:off x="4871933" y="1877814"/>
                  <a:ext cx="1381640" cy="55265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TextBox 25">
                  <a:extLst>
                    <a:ext uri="{FF2B5EF4-FFF2-40B4-BE49-F238E27FC236}">
                      <a16:creationId xmlns:a16="http://schemas.microsoft.com/office/drawing/2014/main" id="{94D93A4F-2F71-4030-A60D-3A6A34C7F0B7}"/>
                    </a:ext>
                  </a:extLst>
                </p:cNvPr>
                <p:cNvSpPr txBox="1"/>
                <p:nvPr/>
              </p:nvSpPr>
              <p:spPr>
                <a:xfrm>
                  <a:off x="4871933" y="1877814"/>
                  <a:ext cx="1381640" cy="55265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defTabSz="488950">
                    <a:lnSpc>
                      <a:spcPct val="100000"/>
                    </a:lnSpc>
                    <a:spcBef>
                      <a:spcPct val="0"/>
                    </a:spcBef>
                    <a:spcAft>
                      <a:spcPct val="35000"/>
                    </a:spcAft>
                    <a:buNone/>
                  </a:pPr>
                  <a:r>
                    <a:rPr lang="en-US" b="1" kern="1200" dirty="0">
                      <a:latin typeface="Tw Cen MT" panose="020B0602020104020603" pitchFamily="34" charset="0"/>
                    </a:rPr>
                    <a:t>How does an evaluation thinking incorporate plans for exit strategies?</a:t>
                  </a:r>
                  <a:endParaRPr lang="en-US" kern="1200" dirty="0">
                    <a:latin typeface="Tw Cen MT" panose="020B0602020104020603" pitchFamily="34" charset="0"/>
                  </a:endParaRPr>
                </a:p>
              </p:txBody>
            </p:sp>
          </p:grpSp>
        </p:grpSp>
      </p:grpSp>
    </p:spTree>
    <p:extLst>
      <p:ext uri="{BB962C8B-B14F-4D97-AF65-F5344CB8AC3E}">
        <p14:creationId xmlns:p14="http://schemas.microsoft.com/office/powerpoint/2010/main" val="133527676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TotalTime>
  <Words>901</Words>
  <Application>Microsoft Office PowerPoint</Application>
  <PresentationFormat>Widescreen</PresentationFormat>
  <Paragraphs>71</Paragraphs>
  <Slides>9</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Tw Cen MT</vt:lpstr>
      <vt:lpstr>Tw Cen MT Condensed</vt:lpstr>
      <vt:lpstr>Wingdings</vt:lpstr>
      <vt:lpstr>Wingdings 3</vt:lpstr>
      <vt:lpstr>Office Theme</vt:lpstr>
      <vt:lpstr>Integral</vt:lpstr>
      <vt:lpstr>Planning for Sustainability </vt:lpstr>
      <vt:lpstr>Complexities in Health Systems Evaluation </vt:lpstr>
      <vt:lpstr>What questions we seek to answer?</vt:lpstr>
      <vt:lpstr>GLANCE AT THE INTERVENTION – Uttar Pradesh Technical Support UNIT</vt:lpstr>
      <vt:lpstr>Contextualizing our evaluation</vt:lpstr>
      <vt:lpstr>Aspects of evaluation to consider</vt:lpstr>
      <vt:lpstr>Looking at absorptive capacity </vt:lpstr>
      <vt:lpstr>Corresponding the evaluation to intervention</vt:lpstr>
      <vt:lpstr>Evaluation objectives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Sustainability</dc:title>
  <dc:creator>Shikha Rana</dc:creator>
  <cp:lastModifiedBy>April Nakaima</cp:lastModifiedBy>
  <cp:revision>3</cp:revision>
  <dcterms:created xsi:type="dcterms:W3CDTF">2021-03-04T06:54:27Z</dcterms:created>
  <dcterms:modified xsi:type="dcterms:W3CDTF">2021-05-20T13:31:44Z</dcterms:modified>
</cp:coreProperties>
</file>