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8" r:id="rId2"/>
    <p:sldId id="524" r:id="rId3"/>
    <p:sldId id="414" r:id="rId4"/>
    <p:sldId id="404" r:id="rId5"/>
    <p:sldId id="422" r:id="rId6"/>
    <p:sldId id="403" r:id="rId7"/>
    <p:sldId id="471" r:id="rId8"/>
    <p:sldId id="469" r:id="rId9"/>
    <p:sldId id="522" r:id="rId10"/>
    <p:sldId id="523" r:id="rId11"/>
    <p:sldId id="415" r:id="rId12"/>
    <p:sldId id="421" r:id="rId13"/>
    <p:sldId id="39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ndra Cekan" initials="JC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6" autoAdjust="0"/>
    <p:restoredTop sz="90986" autoAdjust="0"/>
  </p:normalViewPr>
  <p:slideViewPr>
    <p:cSldViewPr snapToGrid="0" snapToObjects="1">
      <p:cViewPr varScale="1">
        <p:scale>
          <a:sx n="82" d="100"/>
          <a:sy n="82" d="100"/>
        </p:scale>
        <p:origin x="184" y="720"/>
      </p:cViewPr>
      <p:guideLst>
        <p:guide orient="horz" pos="2160"/>
        <p:guide pos="384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100" d="100"/>
        <a:sy n="100" d="100"/>
      </p:scale>
      <p:origin x="0" y="5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C4015-D40B-9E44-8FC7-35760DEA5B52}" type="datetimeFigureOut">
              <a:rPr lang="en-US" smtClean="0"/>
              <a:pPr/>
              <a:t>5/25/21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65F38-D8E6-344C-9B95-95F79C265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9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5F38-D8E6-344C-9B95-95F79C2652C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56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5F38-D8E6-344C-9B95-95F79C2652C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62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5F38-D8E6-344C-9B95-95F79C2652C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90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5F38-D8E6-344C-9B95-95F79C2652C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424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5F38-D8E6-344C-9B95-95F79C2652C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26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388B-B791-3948-986A-3625FC4C7D04}" type="datetimeFigureOut">
              <a:rPr lang="en-US" smtClean="0"/>
              <a:pPr/>
              <a:t>5/25/21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49C6-7C25-C74B-B914-DBB3B1370C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23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388B-B791-3948-986A-3625FC4C7D04}" type="datetimeFigureOut">
              <a:rPr lang="en-US" smtClean="0"/>
              <a:pPr/>
              <a:t>5/25/21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49C6-7C25-C74B-B914-DBB3B1370C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9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388B-B791-3948-986A-3625FC4C7D04}" type="datetimeFigureOut">
              <a:rPr lang="en-US" smtClean="0"/>
              <a:pPr/>
              <a:t>5/25/21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49C6-7C25-C74B-B914-DBB3B1370C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1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388B-B791-3948-986A-3625FC4C7D04}" type="datetimeFigureOut">
              <a:rPr lang="en-US" smtClean="0"/>
              <a:pPr/>
              <a:t>5/25/21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49C6-7C25-C74B-B914-DBB3B1370C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16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388B-B791-3948-986A-3625FC4C7D04}" type="datetimeFigureOut">
              <a:rPr lang="en-US" smtClean="0"/>
              <a:pPr/>
              <a:t>5/25/21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49C6-7C25-C74B-B914-DBB3B1370C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4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388B-B791-3948-986A-3625FC4C7D04}" type="datetimeFigureOut">
              <a:rPr lang="en-US" smtClean="0"/>
              <a:pPr/>
              <a:t>5/25/21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49C6-7C25-C74B-B914-DBB3B1370C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09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388B-B791-3948-986A-3625FC4C7D04}" type="datetimeFigureOut">
              <a:rPr lang="en-US" smtClean="0"/>
              <a:pPr/>
              <a:t>5/25/21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49C6-7C25-C74B-B914-DBB3B1370C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6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388B-B791-3948-986A-3625FC4C7D04}" type="datetimeFigureOut">
              <a:rPr lang="en-US" smtClean="0"/>
              <a:pPr/>
              <a:t>5/25/21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49C6-7C25-C74B-B914-DBB3B1370C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1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388B-B791-3948-986A-3625FC4C7D04}" type="datetimeFigureOut">
              <a:rPr lang="en-US" smtClean="0"/>
              <a:pPr/>
              <a:t>5/25/21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49C6-7C25-C74B-B914-DBB3B1370C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388B-B791-3948-986A-3625FC4C7D04}" type="datetimeFigureOut">
              <a:rPr lang="en-US" smtClean="0"/>
              <a:pPr/>
              <a:t>5/25/21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49C6-7C25-C74B-B914-DBB3B1370C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55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388B-B791-3948-986A-3625FC4C7D04}" type="datetimeFigureOut">
              <a:rPr lang="en-US" smtClean="0"/>
              <a:pPr/>
              <a:t>5/25/21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49C6-7C25-C74B-B914-DBB3B1370C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6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E388B-B791-3948-986A-3625FC4C7D04}" type="datetimeFigureOut">
              <a:rPr lang="en-US" smtClean="0"/>
              <a:pPr/>
              <a:t>5/25/21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949C6-7C25-C74B-B914-DBB3B1370C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3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trac.org/wpcms/wp-content/uploads/2016/09/INTRAC-Praxis-Paper-31_Developing-a-timeline-for-exit-strategies.-Sarah-Lewis.pdf" TargetMode="External"/><Relationship Id="rId4" Type="http://schemas.openxmlformats.org/officeDocument/2006/relationships/hyperlink" Target="https://reliefweb.int/sites/reliefweb.int/files/resources/A02C7B78FB2B408B852570AB006EC7BA-What%20We%20Know%20About%20Exit%20Strategies%20-%20Sept%202005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valuingvoices.com/wp-content/uploads/2020/12/Exit-For-Sustainability-Checklists-12.2020-updated.pdf" TargetMode="External"/><Relationship Id="rId4" Type="http://schemas.openxmlformats.org/officeDocument/2006/relationships/hyperlink" Target="https://aea365.org/blog/ex-post-eval-week-exiting-for-sustainability-by-jindra-cekan-2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ntaproject.org/research/exit-strategies-ffp" TargetMode="External"/><Relationship Id="rId2" Type="http://schemas.openxmlformats.org/officeDocument/2006/relationships/hyperlink" Target="http://valuingvoices.com/building-the-evidence-base-for-post-project-evaluation-a-report-to-the-faster-forward-fun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valuingvoices.com/catalysts-2/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valuingvoices.com/catalysts-2/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aluingvoices.com/catalysts-2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aluingvoices.com/catalysts-2/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euronews.com/living/2020/05/13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ntaproject.org/research/exit-strategies-ffp" TargetMode="External"/><Relationship Id="rId2" Type="http://schemas.openxmlformats.org/officeDocument/2006/relationships/hyperlink" Target="http://valuingvoices.com/building-the-evidence-base-for-post-project-evaluation-a-report-to-the-faster-forward-fun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380244" y="73647"/>
            <a:ext cx="13571052" cy="6878723"/>
            <a:chOff x="-37142" y="-12701"/>
            <a:chExt cx="12230332" cy="687872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7142" y="3294145"/>
              <a:ext cx="4111419" cy="357187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7142" y="-12701"/>
              <a:ext cx="2979712" cy="371805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2569" y="3627905"/>
              <a:ext cx="4846895" cy="323047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47398" y="3163618"/>
              <a:ext cx="5145792" cy="370240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9266" y="-12700"/>
              <a:ext cx="3667478" cy="364060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6744" y="-12701"/>
              <a:ext cx="2138553" cy="3716806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4524931" y="5293462"/>
            <a:ext cx="7667069" cy="16539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Gill Sans Light" charset="0"/>
              <a:ea typeface="Gill Sans Light" charset="0"/>
              <a:cs typeface="Gill Sans Light" charset="0"/>
            </a:endParaRPr>
          </a:p>
          <a:p>
            <a:pPr lvl="1"/>
            <a:endParaRPr lang="en-US" sz="2800" dirty="0">
              <a:solidFill>
                <a:schemeClr val="bg1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23739" y="5399358"/>
            <a:ext cx="7667069" cy="138499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R="0" lvl="0" algn="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Gill Sans Light" charset="0"/>
                <a:ea typeface="Gill Sans Light" charset="0"/>
                <a:cs typeface="Gill Sans Light" charset="0"/>
              </a:rPr>
              <a:t>Planning and Exiting for Sustainability…</a:t>
            </a:r>
          </a:p>
          <a:p>
            <a:pPr marR="0" lvl="0" algn="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Gill Sans Light" charset="0"/>
                <a:ea typeface="Gill Sans Light" charset="0"/>
                <a:cs typeface="Gill Sans Light" charset="0"/>
              </a:rPr>
              <a:t>Evaluation Center for Complex Health, Univ. Toronto</a:t>
            </a:r>
            <a:endParaRPr lang="en-US" sz="2800" dirty="0">
              <a:solidFill>
                <a:srgbClr val="000000"/>
              </a:solidFill>
              <a:latin typeface="Gill Sans Light" charset="0"/>
              <a:ea typeface="Gill Sans Light" charset="0"/>
              <a:cs typeface="Gill Sans Light" charset="0"/>
            </a:endParaRPr>
          </a:p>
          <a:p>
            <a:pPr algn="r"/>
            <a:r>
              <a:rPr lang="en-US" sz="2800" dirty="0">
                <a:solidFill>
                  <a:srgbClr val="000000"/>
                </a:solidFill>
                <a:latin typeface="Gill Sans Light" charset="0"/>
                <a:ea typeface="Gill Sans Light" charset="0"/>
                <a:cs typeface="Gill Sans Light" charset="0"/>
              </a:rPr>
              <a:t>Jindra Cekan PhD, Valuing Voices, March 2021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9211" y="0"/>
            <a:ext cx="2895973" cy="474133"/>
          </a:xfrm>
          <a:prstGeom prst="rect">
            <a:avLst/>
          </a:prstGeom>
        </p:spPr>
      </p:pic>
      <p:pic>
        <p:nvPicPr>
          <p:cNvPr id="16" name="Picture 15" descr="A person standing next to a fence&#10;&#10;Description automatically generated">
            <a:extLst>
              <a:ext uri="{FF2B5EF4-FFF2-40B4-BE49-F238E27FC236}">
                <a16:creationId xmlns:a16="http://schemas.microsoft.com/office/drawing/2014/main" id="{A5D96635-C500-EB42-AD17-E54A5FD9985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5296" y="474132"/>
            <a:ext cx="3456703" cy="297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13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7DD1B6-ABB8-1E48-9A64-6E4DD67E66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7598"/>
            <a:ext cx="5607805" cy="58828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A694F0-359F-F149-A5F0-3B26C62876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96699"/>
            <a:ext cx="2210285" cy="3495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22BFF4-0866-0348-97CC-38B159960579}"/>
              </a:ext>
            </a:extLst>
          </p:cNvPr>
          <p:cNvSpPr/>
          <p:nvPr/>
        </p:nvSpPr>
        <p:spPr>
          <a:xfrm>
            <a:off x="4664991" y="-144380"/>
            <a:ext cx="7527010" cy="7002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2399FD-DEF7-B146-9FC2-AD64663D7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095" y="6317"/>
            <a:ext cx="7162802" cy="64897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4800" b="1" dirty="0">
              <a:latin typeface="Gill Sans MT" panose="020B0502020104020203" pitchFamily="34" charset="77"/>
            </a:endParaRPr>
          </a:p>
          <a:p>
            <a:pPr marL="0" indent="0">
              <a:buNone/>
            </a:pPr>
            <a:r>
              <a:rPr lang="en-US" sz="4800" b="1" dirty="0">
                <a:latin typeface="Gill Sans MT" panose="020B0502020104020203" pitchFamily="34" charset="77"/>
              </a:rPr>
              <a:t>Exit Strategies Process: Phasing Down, Over and Out Throughout</a:t>
            </a:r>
            <a:endParaRPr lang="en-ZA" sz="3100" b="1" i="1" dirty="0"/>
          </a:p>
          <a:p>
            <a:pPr marL="0" indent="0">
              <a:buNone/>
            </a:pPr>
            <a:r>
              <a:rPr lang="en-ZA" sz="2900" b="1" i="1" dirty="0"/>
              <a:t>1. PHASING DOWN</a:t>
            </a:r>
            <a:endParaRPr lang="en-US" sz="2900" b="1" i="1" dirty="0"/>
          </a:p>
          <a:p>
            <a:r>
              <a:rPr lang="en-US" sz="2900" dirty="0"/>
              <a:t>Funder/(I)NGO2 </a:t>
            </a:r>
            <a:r>
              <a:rPr lang="en-US" sz="2900" b="1" dirty="0"/>
              <a:t>reduces activity level/financing level </a:t>
            </a:r>
            <a:r>
              <a:rPr lang="en-US" sz="2900" dirty="0"/>
              <a:t>of some or all activities over time which </a:t>
            </a:r>
            <a:r>
              <a:rPr lang="en-US" sz="2900" b="1" dirty="0"/>
              <a:t>enables partners to build ownership and capacitie</a:t>
            </a:r>
            <a:r>
              <a:rPr lang="en-US" sz="2900" dirty="0"/>
              <a:t>s to sustain some activities. Partners get support for new resources or capacities via new partnerships</a:t>
            </a:r>
          </a:p>
          <a:p>
            <a:r>
              <a:rPr lang="en-US" sz="2900" dirty="0"/>
              <a:t>It includes support to project, </a:t>
            </a:r>
            <a:r>
              <a:rPr lang="en-US" sz="2900" b="1" dirty="0"/>
              <a:t>learning from M&amp;E by stakeholders with benchmarks</a:t>
            </a:r>
            <a:r>
              <a:rPr lang="en-US" sz="2900" dirty="0"/>
              <a:t> plus feedback/ communication preparing for exit </a:t>
            </a:r>
          </a:p>
          <a:p>
            <a:r>
              <a:rPr lang="en-US" sz="2900" dirty="0"/>
              <a:t>It may include </a:t>
            </a:r>
            <a:r>
              <a:rPr lang="en-US" sz="2900" b="1" dirty="0"/>
              <a:t>adapting activities or changing timeframe</a:t>
            </a:r>
          </a:p>
          <a:p>
            <a:pPr marL="0" indent="0">
              <a:buNone/>
            </a:pPr>
            <a:r>
              <a:rPr lang="en-ZA" sz="2900" b="1" i="1" dirty="0"/>
              <a:t>2. PHASING OVER</a:t>
            </a:r>
            <a:endParaRPr lang="en-US" sz="2900" b="1" i="1" dirty="0"/>
          </a:p>
          <a:p>
            <a:r>
              <a:rPr lang="en-US" sz="2900" dirty="0"/>
              <a:t>Funder/(I)NGO progressively </a:t>
            </a:r>
            <a:r>
              <a:rPr lang="en-US" sz="2900" b="1" dirty="0"/>
              <a:t>hands over during implementation to gauge uptake by successor</a:t>
            </a:r>
            <a:r>
              <a:rPr lang="en-US" sz="2900" dirty="0"/>
              <a:t>(s). Successor institution identified that will continue providing activity or service or an adapted version, with </a:t>
            </a:r>
            <a:r>
              <a:rPr lang="en-US" sz="2900" b="1" dirty="0"/>
              <a:t>existing project assisting a successor institution in securing needed resources, partnerships, capacities, and ownership plus transferring data, benchmarks of readiness to exit</a:t>
            </a:r>
            <a:endParaRPr lang="en-ZA" sz="2900" b="1" i="1" dirty="0"/>
          </a:p>
          <a:p>
            <a:pPr marL="0" indent="0">
              <a:buNone/>
            </a:pPr>
            <a:r>
              <a:rPr lang="en-ZA" sz="2900" b="1" i="1" dirty="0"/>
              <a:t>3. PHASING OUT</a:t>
            </a:r>
            <a:endParaRPr lang="en-US" sz="2900" b="1" i="1" dirty="0"/>
          </a:p>
          <a:p>
            <a:r>
              <a:rPr lang="en-US" sz="2900" dirty="0"/>
              <a:t>Donor/ (I)NGO </a:t>
            </a:r>
            <a:r>
              <a:rPr lang="en-US" sz="2900" b="1" dirty="0"/>
              <a:t>discontinues support and involvement on fixed timeframe </a:t>
            </a:r>
            <a:r>
              <a:rPr lang="en-US" sz="2900" dirty="0"/>
              <a:t>with no new sponsor is identified (or possibly needed) for the activity</a:t>
            </a:r>
          </a:p>
          <a:p>
            <a:r>
              <a:rPr lang="en-US" sz="2900" dirty="0"/>
              <a:t>If fixed exit, evaluate and consider </a:t>
            </a:r>
            <a:r>
              <a:rPr lang="en-US" sz="2900" b="1" dirty="0"/>
              <a:t>triage of unsustainable activities </a:t>
            </a:r>
            <a:r>
              <a:rPr lang="en-US" sz="2900" dirty="0"/>
              <a:t>to foster sustainability of the rest along the project cycle early 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8C05B4-D02B-4F47-8497-8898E8D15E2B}"/>
              </a:ext>
            </a:extLst>
          </p:cNvPr>
          <p:cNvSpPr/>
          <p:nvPr/>
        </p:nvSpPr>
        <p:spPr>
          <a:xfrm>
            <a:off x="5029198" y="6596699"/>
            <a:ext cx="7162802" cy="349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CC435E-27FC-384D-8885-E6E45D7532BA}"/>
              </a:ext>
            </a:extLst>
          </p:cNvPr>
          <p:cNvSpPr txBox="1"/>
          <p:nvPr/>
        </p:nvSpPr>
        <p:spPr>
          <a:xfrm>
            <a:off x="5937160" y="5827257"/>
            <a:ext cx="6254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Revised from CSAFE 2005: </a:t>
            </a:r>
            <a:r>
              <a:rPr lang="en-US" sz="1100" dirty="0">
                <a:hlinkClick r:id="rId4"/>
              </a:rPr>
              <a:t>https://reliefweb.int/sites/reliefweb.int/files/resources/A02C7B78FB2B408B852570AB006EC7BA-What%20We%20Know%20About%20Exit%20Strategies%20-%20Sept%202005.pdf</a:t>
            </a:r>
            <a:r>
              <a:rPr lang="en-US" sz="1100" dirty="0"/>
              <a:t> Revised from Rogers/ Macias FANTA 2004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0D2FA9-5302-E64D-9EBB-352791BC048E}"/>
              </a:ext>
            </a:extLst>
          </p:cNvPr>
          <p:cNvSpPr txBox="1"/>
          <p:nvPr/>
        </p:nvSpPr>
        <p:spPr>
          <a:xfrm>
            <a:off x="5029200" y="6596698"/>
            <a:ext cx="7162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Also see INTRAC Timeline approach: </a:t>
            </a:r>
            <a:r>
              <a:rPr lang="en-US" sz="800" dirty="0">
                <a:hlinkClick r:id="rId5"/>
              </a:rPr>
              <a:t>https://www.intrac.org/wpcms/wp-content/uploads/2016/09/INTRAC-Praxis-Paper-31_Developing-a-timeline-for-exit-strategies.-Sarah-Lewis.pdfhttps://www.intrac.org/wpcms/wp-content/uploads/2016/09/INTRAC-Praxis-Paper-31_Developing-a-timeline-for-exit-strategies.-Sarah-Lewis.pdf</a:t>
            </a:r>
            <a:endParaRPr lang="en-US" sz="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09404F-64B6-0540-9077-6F8E8205E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49C6-7C25-C74B-B914-DBB3B1370C8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85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45247E-3758-4E48-8BA6-A44396B5E4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5892" y="6508467"/>
            <a:ext cx="2210285" cy="3495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281352-9070-7548-B0DC-233FD4021E9C}"/>
              </a:ext>
            </a:extLst>
          </p:cNvPr>
          <p:cNvSpPr/>
          <p:nvPr/>
        </p:nvSpPr>
        <p:spPr>
          <a:xfrm>
            <a:off x="291353" y="6406234"/>
            <a:ext cx="89736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4"/>
              </a:rPr>
              <a:t>Also see: https://aea365.org/blog/ex-post-eval-week-exiting-for-sustainability-by-jindra-cekan-2/</a:t>
            </a:r>
            <a:r>
              <a:rPr lang="en-US" sz="1000" dirty="0"/>
              <a:t> &amp; </a:t>
            </a:r>
            <a:r>
              <a:rPr lang="en-US" sz="1000" dirty="0">
                <a:hlinkClick r:id="rId5"/>
              </a:rPr>
              <a:t>https://valuingvoices.com/wp-content/uploads/2020/12/Exit-For-Sustainability-Checklists-12.2020-updated.pdf</a:t>
            </a:r>
            <a:endParaRPr lang="en-US" sz="1000" dirty="0"/>
          </a:p>
          <a:p>
            <a:endParaRPr lang="en-US" sz="1000" dirty="0"/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D37DE558-02BA-9046-8A0E-F9E9B9E4E70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47" y="140149"/>
            <a:ext cx="10717306" cy="632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88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5D4DB-EBB1-134A-8905-B32FAACA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166"/>
            <a:ext cx="10515600" cy="712563"/>
          </a:xfrm>
        </p:spPr>
        <p:txBody>
          <a:bodyPr/>
          <a:lstStyle/>
          <a:p>
            <a:r>
              <a:rPr lang="en-US" dirty="0">
                <a:latin typeface="+mn-lt"/>
              </a:rPr>
              <a:t>Plan, Implement, Evaluate </a:t>
            </a:r>
            <a:r>
              <a:rPr lang="en-US" i="1" dirty="0">
                <a:latin typeface="+mn-lt"/>
              </a:rPr>
              <a:t>for</a:t>
            </a:r>
            <a:r>
              <a:rPr lang="en-US" dirty="0">
                <a:latin typeface="+mn-lt"/>
              </a:rPr>
              <a:t> Sustained Exit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792278-CE02-6D4A-A9F9-B50D09FA065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7671" y="930729"/>
            <a:ext cx="8763000" cy="592727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7F9730-D5EE-9E43-B297-21C4DEDD5B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950" y="6553731"/>
            <a:ext cx="1924050" cy="30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84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0"/>
          <a:stretch/>
        </p:blipFill>
        <p:spPr>
          <a:xfrm>
            <a:off x="1634836" y="1083495"/>
            <a:ext cx="8403586" cy="47270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42530" y="260268"/>
            <a:ext cx="12291237" cy="1102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7147" y="285378"/>
            <a:ext cx="12023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000000"/>
                </a:solidFill>
                <a:latin typeface="Gill Sans Light" charset="0"/>
                <a:ea typeface="Gill Sans Light" charset="0"/>
                <a:cs typeface="Gill Sans Light" charset="0"/>
              </a:rPr>
              <a:t>Expenditures:</a:t>
            </a:r>
            <a:r>
              <a:rPr lang="en-US" sz="3200" dirty="0">
                <a:solidFill>
                  <a:srgbClr val="000000"/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Gill Sans Light" charset="0"/>
                <a:ea typeface="Gill Sans Light" charset="0"/>
                <a:cs typeface="Gill Sans Light" charset="0"/>
              </a:rPr>
              <a:t>$3.5 trillion spent on foreign aid since 1950</a:t>
            </a:r>
          </a:p>
          <a:p>
            <a:r>
              <a:rPr lang="en-US" sz="3200" b="1" dirty="0">
                <a:solidFill>
                  <a:srgbClr val="000000"/>
                </a:solidFill>
                <a:latin typeface="Gill Sans Light" charset="0"/>
                <a:ea typeface="Gill Sans Light" charset="0"/>
                <a:cs typeface="Gill Sans Light" charset="0"/>
              </a:rPr>
              <a:t>		$137 billion </a:t>
            </a:r>
            <a:r>
              <a:rPr lang="en-US" sz="3200" dirty="0">
                <a:solidFill>
                  <a:srgbClr val="000000"/>
                </a:solidFill>
                <a:latin typeface="Gill Sans Light" charset="0"/>
                <a:ea typeface="Gill Sans Light" charset="0"/>
                <a:cs typeface="Gill Sans Light" charset="0"/>
              </a:rPr>
              <a:t>was spent in 2014 alone on development projects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8422" y="6595315"/>
            <a:ext cx="2210285" cy="34953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98995" y="5491706"/>
            <a:ext cx="10137418" cy="13662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-98995" y="5511558"/>
            <a:ext cx="10137417" cy="13388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2700" dirty="0">
                <a:solidFill>
                  <a:srgbClr val="000000"/>
                </a:solidFill>
                <a:latin typeface="Gill Sans Light" charset="0"/>
                <a:ea typeface="Gill Sans Light" charset="0"/>
                <a:cs typeface="Gill Sans Light" charset="0"/>
              </a:rPr>
              <a:t>We must </a:t>
            </a:r>
            <a:r>
              <a:rPr lang="en-US" sz="2700" b="1" dirty="0">
                <a:solidFill>
                  <a:srgbClr val="000000"/>
                </a:solidFill>
                <a:latin typeface="Gill Sans Light" charset="0"/>
                <a:ea typeface="Gill Sans Light" charset="0"/>
                <a:cs typeface="Gill Sans Light" charset="0"/>
              </a:rPr>
              <a:t>maximize collaborative eval</a:t>
            </a:r>
            <a:r>
              <a:rPr lang="en-US" sz="2700" dirty="0">
                <a:solidFill>
                  <a:srgbClr val="000000"/>
                </a:solidFill>
                <a:latin typeface="Gill Sans Light" charset="0"/>
                <a:ea typeface="Gill Sans Light" charset="0"/>
                <a:cs typeface="Gill Sans Light" charset="0"/>
              </a:rPr>
              <a:t>, focused on what locals can sustain. Without </a:t>
            </a:r>
            <a:r>
              <a:rPr lang="en-US" sz="2700" b="1" dirty="0">
                <a:solidFill>
                  <a:srgbClr val="000000"/>
                </a:solidFill>
                <a:latin typeface="Gill Sans Light" charset="0"/>
                <a:ea typeface="Gill Sans Light" charset="0"/>
                <a:cs typeface="Gill Sans Light" charset="0"/>
              </a:rPr>
              <a:t>Valuing their Voices</a:t>
            </a:r>
            <a:r>
              <a:rPr lang="en-US" sz="2700" dirty="0">
                <a:solidFill>
                  <a:srgbClr val="000000"/>
                </a:solidFill>
                <a:latin typeface="Gill Sans Light" charset="0"/>
                <a:ea typeface="Gill Sans Light" charset="0"/>
                <a:cs typeface="Gill Sans Light" charset="0"/>
              </a:rPr>
              <a:t>, strengthening their ownership, existing capacities, partnerships, resources, </a:t>
            </a:r>
            <a:r>
              <a:rPr lang="en-US" sz="2700" b="1" dirty="0">
                <a:solidFill>
                  <a:srgbClr val="000000"/>
                </a:solidFill>
                <a:latin typeface="Gill Sans Light" charset="0"/>
                <a:ea typeface="Gill Sans Light" charset="0"/>
                <a:cs typeface="Gill Sans Light" charset="0"/>
              </a:rPr>
              <a:t>we will fail them &amp; ourselves</a:t>
            </a:r>
            <a:r>
              <a:rPr lang="en-US" sz="2700" dirty="0">
                <a:solidFill>
                  <a:srgbClr val="000000"/>
                </a:solidFill>
                <a:latin typeface="Gill Sans Light" charset="0"/>
                <a:ea typeface="Gill Sans Light" charset="0"/>
                <a:cs typeface="Gill Sans Light" charset="0"/>
              </a:rPr>
              <a:t>.</a:t>
            </a:r>
            <a:endParaRPr lang="en-US" sz="2700" b="1" dirty="0">
              <a:solidFill>
                <a:srgbClr val="00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06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75BE0-E6DB-9F4F-99C3-A5B69FD17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3" y="47012"/>
            <a:ext cx="11804074" cy="842657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Gill Sans MT" panose="020B0502020104020203" pitchFamily="34" charset="77"/>
              </a:rPr>
              <a:t>1. Assumptions must be tested during project &amp; ex-post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36069-28FF-FC44-8878-5430D8EE3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57" y="997245"/>
            <a:ext cx="9673843" cy="5222580"/>
          </a:xfrm>
        </p:spPr>
        <p:txBody>
          <a:bodyPr>
            <a:no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600" dirty="0">
                <a:solidFill>
                  <a:schemeClr val="accent6"/>
                </a:solidFill>
              </a:rPr>
              <a:t>Global Development Aid Industry widely assumes its work is sustainable. Yet Valuing Voices research has found that </a:t>
            </a:r>
            <a:r>
              <a:rPr lang="en-US" sz="2600" i="1" dirty="0">
                <a:solidFill>
                  <a:schemeClr val="accent6"/>
                </a:solidFill>
              </a:rPr>
              <a:t>less than 1% of all USAID and EU projects have been evaluated ex-post for actual sustainability…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600" i="1" dirty="0">
                <a:solidFill>
                  <a:schemeClr val="accent6"/>
                </a:solidFill>
              </a:rPr>
              <a:t>Donors exit countries and projects often based on national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600" i="1" dirty="0">
                <a:solidFill>
                  <a:schemeClr val="accent6"/>
                </a:solidFill>
              </a:rPr>
              <a:t>statistics, with scant data on the sustainability of their own projects before or after exit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600" i="1" u="sng" dirty="0">
                <a:solidFill>
                  <a:schemeClr val="accent6"/>
                </a:solidFill>
              </a:rPr>
              <a:t>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600" dirty="0"/>
              <a:t>“</a:t>
            </a:r>
            <a:r>
              <a:rPr lang="en-US" sz="2600" b="1" dirty="0"/>
              <a:t>Sustainability plans cannot be based on the hope that activities and benefits will continue in the absence of [proof]…</a:t>
            </a:r>
            <a:r>
              <a:rPr lang="en-US" sz="2600" dirty="0"/>
              <a:t>”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600" dirty="0"/>
              <a:t>(Rogers, Tufts)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600" dirty="0"/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600" i="1" dirty="0">
                <a:solidFill>
                  <a:schemeClr val="accent6"/>
                </a:solidFill>
              </a:rPr>
              <a:t>Currently there is little adaptation of timeframes or phasing over or down. Mostly donors exit out after funding has been used.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600" i="1" dirty="0">
                <a:solidFill>
                  <a:schemeClr val="accent6"/>
                </a:solidFill>
              </a:rPr>
              <a:t>This needs to change to foster sustained exit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507FCF-2838-8B46-8045-211ACBD52D41}"/>
              </a:ext>
            </a:extLst>
          </p:cNvPr>
          <p:cNvSpPr/>
          <p:nvPr/>
        </p:nvSpPr>
        <p:spPr>
          <a:xfrm flipH="1">
            <a:off x="157941" y="6398164"/>
            <a:ext cx="884751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838383"/>
                </a:solidFill>
              </a:rPr>
              <a:t>Sources </a:t>
            </a:r>
            <a:r>
              <a:rPr lang="en-US" sz="1100" dirty="0"/>
              <a:t>See: Source: Valuing Voices Research for Michael Scriven’s foundation (2017) </a:t>
            </a:r>
            <a:r>
              <a:rPr lang="en-US" sz="1100" dirty="0">
                <a:hlinkClick r:id="rId2"/>
              </a:rPr>
              <a:t>http://valuingvoices.com/building-the-evidence-base-for-post-project-evaluation-a-report-to-the-faster-forward-fund </a:t>
            </a:r>
            <a:r>
              <a:rPr lang="en-US" sz="1100" dirty="0"/>
              <a:t> &amp; </a:t>
            </a:r>
            <a:r>
              <a:rPr lang="en-US" sz="1100" dirty="0">
                <a:solidFill>
                  <a:srgbClr val="838383"/>
                </a:solidFill>
              </a:rPr>
              <a:t>Rogers, B. L., &amp; Coates, J. </a:t>
            </a:r>
            <a:r>
              <a:rPr lang="en-US" sz="1100" dirty="0">
                <a:solidFill>
                  <a:srgbClr val="00B7F3"/>
                </a:solidFill>
                <a:hlinkClick r:id="rId3"/>
              </a:rPr>
              <a:t>https://www.fantaproject.org/research/exit-strategies-ffp</a:t>
            </a:r>
            <a:endParaRPr lang="en-US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4594D9-08EF-844C-914D-A7D10744DE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5892" y="6508467"/>
            <a:ext cx="2210285" cy="34953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7E249C-2A04-A54D-A981-DB65AE1CC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49C6-7C25-C74B-B914-DBB3B1370C8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359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684" y="958958"/>
            <a:ext cx="51602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i="1" dirty="0"/>
          </a:p>
          <a:p>
            <a:r>
              <a:rPr lang="en-US" sz="2800" i="1" dirty="0"/>
              <a:t>Participating households reported an </a:t>
            </a:r>
            <a:r>
              <a:rPr lang="en-US" sz="2800" b="1" i="1" dirty="0"/>
              <a:t>increase in the number of months of food self- sufficiency post-project by 30%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/>
              <a:t>But </a:t>
            </a:r>
            <a:r>
              <a:rPr lang="en-US" sz="2800" b="1" dirty="0"/>
              <a:t>health programming decreased</a:t>
            </a:r>
            <a:r>
              <a:rPr lang="en-US" sz="2800" dirty="0"/>
              <a:t>, especially breastfeeding and food-aid incentivized activities stopped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2534" y="5791450"/>
            <a:ext cx="5048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USAID/ CRS </a:t>
            </a:r>
            <a:r>
              <a:rPr lang="en-US" sz="2000" b="1" dirty="0"/>
              <a:t>Niger</a:t>
            </a:r>
            <a:r>
              <a:rPr lang="en-US" sz="2000" dirty="0"/>
              <a:t>, Nutritional and Food Security Program (PROSAN Rayuma</a:t>
            </a:r>
            <a:r>
              <a:rPr lang="en-US" sz="2400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5892" y="6508467"/>
            <a:ext cx="2210285" cy="34953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72534" y="257009"/>
            <a:ext cx="11819466" cy="8520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77"/>
                <a:ea typeface="+mj-ea"/>
                <a:cs typeface="+mj-cs"/>
              </a:rPr>
              <a:t>Mostly Positive: Great Food Consumption Impact… but unsustained incentives</a:t>
            </a:r>
          </a:p>
        </p:txBody>
      </p:sp>
      <p:pic>
        <p:nvPicPr>
          <p:cNvPr id="10" name="Picture 9" descr="Crs_Niger.png">
            <a:extLst>
              <a:ext uri="{FF2B5EF4-FFF2-40B4-BE49-F238E27FC236}">
                <a16:creationId xmlns:a16="http://schemas.microsoft.com/office/drawing/2014/main" id="{5D76CEEC-97A6-3541-89C7-F68ADB2E7E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554" y="877945"/>
            <a:ext cx="5637599" cy="4549467"/>
          </a:xfrm>
          <a:prstGeom prst="rect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7B5EF7-710C-E44E-87E2-ADD71235F03B}"/>
              </a:ext>
            </a:extLst>
          </p:cNvPr>
          <p:cNvSpPr txBox="1"/>
          <p:nvPr/>
        </p:nvSpPr>
        <p:spPr>
          <a:xfrm>
            <a:off x="433448" y="6416325"/>
            <a:ext cx="264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See ex-posts: </a:t>
            </a:r>
            <a:r>
              <a:rPr lang="en-US" sz="900" dirty="0">
                <a:hlinkClick r:id="rId5"/>
              </a:rPr>
              <a:t>https://valuingvoices.com/catalysts-2/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404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19336"/>
            <a:ext cx="50088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ADRA, CARE, FH, Save the Children </a:t>
            </a:r>
            <a:r>
              <a:rPr lang="en-US" sz="1400" b="1" dirty="0"/>
              <a:t>Bolivia</a:t>
            </a:r>
            <a:r>
              <a:rPr lang="en-US" sz="1400" dirty="0"/>
              <a:t> </a:t>
            </a:r>
          </a:p>
          <a:p>
            <a:r>
              <a:rPr lang="en-US" sz="1400" dirty="0"/>
              <a:t>USAID Exit Strategies, 4-country study,  Tufts </a:t>
            </a:r>
          </a:p>
          <a:p>
            <a:r>
              <a:rPr lang="en-US" sz="1400" dirty="0"/>
              <a:t>Friedman School of Nutrition and FHI/360 ’16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5892" y="6508467"/>
            <a:ext cx="2210285" cy="34953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97932" y="161079"/>
            <a:ext cx="11794067" cy="8520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77"/>
                <a:ea typeface="+mj-ea"/>
                <a:cs typeface="+mj-cs"/>
              </a:rPr>
              <a:t>Mixed Results: </a:t>
            </a:r>
            <a:r>
              <a:rPr lang="en-US" sz="3600" b="1" dirty="0">
                <a:latin typeface="Gill Sans MT" panose="020B0502020104020203" pitchFamily="34" charset="77"/>
                <a:ea typeface="+mj-ea"/>
                <a:cs typeface="+mj-cs"/>
              </a:rPr>
              <a:t>Child Growth Monitoring </a:t>
            </a:r>
            <a:r>
              <a:rPr lang="en-US" sz="3600" b="1" dirty="0">
                <a:latin typeface="Gill Sans MT" panose="020B0502020104020203" pitchFamily="34" charset="77"/>
              </a:rPr>
              <a:t>Outcome</a:t>
            </a:r>
            <a:r>
              <a:rPr lang="en-US" sz="3600" b="1" dirty="0">
                <a:latin typeface="Gill Sans MT" panose="020B0502020104020203" pitchFamily="34" charset="77"/>
                <a:ea typeface="+mj-ea"/>
                <a:cs typeface="+mj-cs"/>
              </a:rPr>
              <a:t>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anose="020B0502020104020203" pitchFamily="34" charset="77"/>
              <a:ea typeface="+mj-ea"/>
              <a:cs typeface="+mj-cs"/>
            </a:endParaRPr>
          </a:p>
        </p:txBody>
      </p:sp>
      <p:pic>
        <p:nvPicPr>
          <p:cNvPr id="8" name="Picture 7" descr="FFP-Sustainability-Exit-Strategies-Synthesis-Dec2015_doc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267" y="1013093"/>
            <a:ext cx="7447911" cy="56100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9B2288-C4DC-AF4C-B8F6-228AD9B5074B}"/>
              </a:ext>
            </a:extLst>
          </p:cNvPr>
          <p:cNvSpPr txBox="1"/>
          <p:nvPr/>
        </p:nvSpPr>
        <p:spPr>
          <a:xfrm>
            <a:off x="397932" y="1775621"/>
            <a:ext cx="41970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i="1" dirty="0"/>
          </a:p>
          <a:p>
            <a:r>
              <a:rPr lang="en-US" sz="2400" b="1" i="1" dirty="0"/>
              <a:t>Decreased growth monitoring </a:t>
            </a:r>
            <a:r>
              <a:rPr lang="en-US" sz="2400" i="1" dirty="0"/>
              <a:t>from end line by </a:t>
            </a:r>
            <a:r>
              <a:rPr lang="en-US" sz="2400" b="1" i="1" dirty="0"/>
              <a:t>only 4-16% </a:t>
            </a:r>
            <a:r>
              <a:rPr lang="en-US" sz="2400" i="1" dirty="0"/>
              <a:t>(ADRA, FH, SC)</a:t>
            </a:r>
          </a:p>
          <a:p>
            <a:endParaRPr lang="en-US" sz="2400" i="1" dirty="0"/>
          </a:p>
          <a:p>
            <a:r>
              <a:rPr lang="en-US" sz="2400" b="1" i="1" dirty="0"/>
              <a:t>Improved growth monitoring </a:t>
            </a:r>
            <a:r>
              <a:rPr lang="en-US" sz="2400" i="1" dirty="0"/>
              <a:t>by 3% (CARE)</a:t>
            </a:r>
          </a:p>
          <a:p>
            <a:endParaRPr lang="en-US" sz="24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2F0A45-96BA-1249-8D0B-FDAB418E6D72}"/>
              </a:ext>
            </a:extLst>
          </p:cNvPr>
          <p:cNvSpPr txBox="1"/>
          <p:nvPr/>
        </p:nvSpPr>
        <p:spPr>
          <a:xfrm>
            <a:off x="3687717" y="6488668"/>
            <a:ext cx="264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See ex-posts: </a:t>
            </a:r>
            <a:r>
              <a:rPr lang="en-US" sz="900" dirty="0">
                <a:hlinkClick r:id="rId5"/>
              </a:rPr>
              <a:t>https://valuingvoices.com/catalysts-2/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2273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629975-BB56-E04C-AB8B-51648ECF7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700" y="1179063"/>
            <a:ext cx="7632700" cy="557253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86B59C-6F53-D94C-B1BA-03BA02BD30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5892" y="6508467"/>
            <a:ext cx="2210285" cy="3495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F80224-0555-A542-A67A-76D01B00A72D}"/>
              </a:ext>
            </a:extLst>
          </p:cNvPr>
          <p:cNvSpPr txBox="1"/>
          <p:nvPr/>
        </p:nvSpPr>
        <p:spPr>
          <a:xfrm>
            <a:off x="297958" y="6443822"/>
            <a:ext cx="266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PACT  WORTH Nepal 2008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197ED5-823C-6C48-9838-354E72FA6259}"/>
              </a:ext>
            </a:extLst>
          </p:cNvPr>
          <p:cNvSpPr txBox="1"/>
          <p:nvPr/>
        </p:nvSpPr>
        <p:spPr>
          <a:xfrm>
            <a:off x="152400" y="118533"/>
            <a:ext cx="116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Gill Sans MT" panose="020B0502020104020203" pitchFamily="34" charset="77"/>
              </a:rPr>
              <a:t>Mixed Results with Unexpected Positive Results in Village Savings and Empowerment… but Could have Good News Unevaluated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3F6C2C-FF32-F544-855A-2E039F0EC719}"/>
              </a:ext>
            </a:extLst>
          </p:cNvPr>
          <p:cNvSpPr/>
          <p:nvPr/>
        </p:nvSpPr>
        <p:spPr>
          <a:xfrm>
            <a:off x="609600" y="1803850"/>
            <a:ext cx="33107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Only 2/3 banks were sustained</a:t>
            </a:r>
            <a:r>
              <a:rPr lang="en-US" sz="2400" i="1" dirty="0"/>
              <a:t>…</a:t>
            </a:r>
          </a:p>
          <a:p>
            <a:endParaRPr lang="en-US" sz="2400" i="1" dirty="0"/>
          </a:p>
          <a:p>
            <a:r>
              <a:rPr lang="en-US" sz="2400" i="1" dirty="0"/>
              <a:t>But </a:t>
            </a:r>
            <a:r>
              <a:rPr lang="en-US" sz="2400" b="1" i="1" dirty="0"/>
              <a:t>10% were new village banks formed post-closure </a:t>
            </a:r>
            <a:r>
              <a:rPr lang="en-US" sz="2400" i="1" dirty="0"/>
              <a:t>in communities by word of mouth or self-help training </a:t>
            </a:r>
          </a:p>
          <a:p>
            <a:endParaRPr lang="en-US" sz="2400" i="1" dirty="0"/>
          </a:p>
          <a:p>
            <a:r>
              <a:rPr lang="en-US" sz="2400" i="1" dirty="0"/>
              <a:t>No baseline or final, </a:t>
            </a:r>
            <a:r>
              <a:rPr lang="en-US" sz="2400" b="1" i="1" dirty="0"/>
              <a:t>only since midterm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DD846D-AE03-0D44-965C-1D095637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49C6-7C25-C74B-B914-DBB3B1370C8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36E52E-437C-6346-BD3E-8B2E9B7623E0}"/>
              </a:ext>
            </a:extLst>
          </p:cNvPr>
          <p:cNvSpPr txBox="1"/>
          <p:nvPr/>
        </p:nvSpPr>
        <p:spPr>
          <a:xfrm>
            <a:off x="2316757" y="6425289"/>
            <a:ext cx="264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See ex-posts: </a:t>
            </a:r>
            <a:r>
              <a:rPr lang="en-US" sz="900" dirty="0">
                <a:hlinkClick r:id="rId4"/>
              </a:rPr>
              <a:t>https://valuingvoices.com/catalysts-2/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7171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3" y="-73137"/>
            <a:ext cx="11986044" cy="79340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 </a:t>
            </a:r>
            <a:r>
              <a:rPr lang="en-US" sz="3600" b="1" dirty="0">
                <a:latin typeface="Gill Sans MT" panose="020B0502020104020203" pitchFamily="34" charset="77"/>
              </a:rPr>
              <a:t>Worst Case: </a:t>
            </a:r>
            <a:r>
              <a:rPr lang="en-US" sz="3200" b="1" dirty="0">
                <a:latin typeface="Gill Sans MT" panose="020B0502020104020203" pitchFamily="34" charset="77"/>
              </a:rPr>
              <a:t>Negative Water/ Sanitation Outcomes: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47" y="6314499"/>
            <a:ext cx="4952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USAID/ CRS/ CARE/ CARITAS, and local NGOs </a:t>
            </a:r>
            <a:r>
              <a:rPr lang="en-US" sz="1400" b="1" dirty="0"/>
              <a:t>Madagascar, </a:t>
            </a:r>
            <a:r>
              <a:rPr lang="en-US" sz="1400" dirty="0"/>
              <a:t>RANO-HP project</a:t>
            </a:r>
            <a:endParaRPr lang="en-US" sz="1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5892" y="6508467"/>
            <a:ext cx="2210285" cy="349533"/>
          </a:xfrm>
          <a:prstGeom prst="rect">
            <a:avLst/>
          </a:prstGeom>
        </p:spPr>
      </p:pic>
      <p:pic>
        <p:nvPicPr>
          <p:cNvPr id="10" name="Picture 9" descr="Banners_and_Alerts_and_USAID_Madagascar_water_pa00mv3v_pd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999" y="574968"/>
            <a:ext cx="7077960" cy="59805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941194-DCB1-F74B-8DC3-E0915B828287}"/>
              </a:ext>
            </a:extLst>
          </p:cNvPr>
          <p:cNvSpPr txBox="1"/>
          <p:nvPr/>
        </p:nvSpPr>
        <p:spPr>
          <a:xfrm>
            <a:off x="256613" y="1351508"/>
            <a:ext cx="45296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Less than stellar results at endline</a:t>
            </a:r>
          </a:p>
          <a:p>
            <a:endParaRPr lang="en-US" sz="2400" b="1" i="1" dirty="0"/>
          </a:p>
          <a:p>
            <a:r>
              <a:rPr lang="en-US" sz="2400" i="1" dirty="0"/>
              <a:t>Dismal rates of feces disposal (</a:t>
            </a:r>
            <a:r>
              <a:rPr lang="en-US" sz="2400" b="1" i="1" dirty="0"/>
              <a:t>below baseline</a:t>
            </a:r>
            <a:r>
              <a:rPr lang="en-US" sz="2400" i="1" dirty="0"/>
              <a:t>), handwashing (</a:t>
            </a:r>
            <a:r>
              <a:rPr lang="en-US" sz="2400" b="1" i="1" dirty="0"/>
              <a:t>below midterm</a:t>
            </a:r>
            <a:r>
              <a:rPr lang="en-US" sz="2400" i="1" dirty="0"/>
              <a:t>). Nearly doubled open defecation (from midterm)</a:t>
            </a:r>
          </a:p>
          <a:p>
            <a:endParaRPr lang="en-US" sz="2400" i="1" dirty="0"/>
          </a:p>
          <a:p>
            <a:r>
              <a:rPr lang="en-US" sz="2400" i="1" dirty="0"/>
              <a:t>Discouraging rates of Latrine use (</a:t>
            </a:r>
            <a:r>
              <a:rPr lang="en-US" sz="2400" b="1" i="1" dirty="0"/>
              <a:t>decreases by 60-75%)</a:t>
            </a:r>
          </a:p>
          <a:p>
            <a:endParaRPr lang="en-US" sz="2400" i="1" dirty="0"/>
          </a:p>
          <a:p>
            <a:r>
              <a:rPr lang="en-US" sz="2400" i="1" dirty="0"/>
              <a:t>Baseline only re-created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73C255-8C9C-864E-9C5D-C023E21BC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49C6-7C25-C74B-B914-DBB3B1370C8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CB41EB-5EE2-B94B-BA52-93CED62CC599}"/>
              </a:ext>
            </a:extLst>
          </p:cNvPr>
          <p:cNvSpPr txBox="1"/>
          <p:nvPr/>
        </p:nvSpPr>
        <p:spPr>
          <a:xfrm>
            <a:off x="433448" y="6416325"/>
            <a:ext cx="264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See ex-posts: </a:t>
            </a:r>
            <a:r>
              <a:rPr lang="en-US" sz="900" dirty="0">
                <a:hlinkClick r:id="rId5"/>
              </a:rPr>
              <a:t>https://valuingvoices.com/catalysts-2/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5687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37745C-EC42-7C47-AC14-E9638B85848E}"/>
              </a:ext>
            </a:extLst>
          </p:cNvPr>
          <p:cNvSpPr/>
          <p:nvPr/>
        </p:nvSpPr>
        <p:spPr>
          <a:xfrm>
            <a:off x="132856" y="6488668"/>
            <a:ext cx="245451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hlinkClick r:id="rId2"/>
              </a:rPr>
              <a:t>https://www.euronews.com/living/2020/05/13/</a:t>
            </a:r>
            <a:endParaRPr lang="en-US" sz="900" dirty="0"/>
          </a:p>
        </p:txBody>
      </p:sp>
      <p:pic>
        <p:nvPicPr>
          <p:cNvPr id="4" name="Picture 3" descr="A monkey sitting on a rock&#10;&#10;Description automatically generated with low confidence">
            <a:extLst>
              <a:ext uri="{FF2B5EF4-FFF2-40B4-BE49-F238E27FC236}">
                <a16:creationId xmlns:a16="http://schemas.microsoft.com/office/drawing/2014/main" id="{CAE10C92-FE6F-214A-A2B2-966E225A32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596" y="1776196"/>
            <a:ext cx="6472519" cy="33056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69326D-2C87-614F-A450-92E6563C57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5892" y="6508467"/>
            <a:ext cx="2210285" cy="3495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784CC1-7A6E-1745-A02D-E12D6192DABC}"/>
              </a:ext>
            </a:extLst>
          </p:cNvPr>
          <p:cNvSpPr/>
          <p:nvPr/>
        </p:nvSpPr>
        <p:spPr>
          <a:xfrm>
            <a:off x="748553" y="191310"/>
            <a:ext cx="64725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</a:rPr>
              <a:t>What is the role for measurement, learning, and evaluation approaches in planning </a:t>
            </a:r>
            <a:r>
              <a:rPr lang="en-US" sz="2000" i="1" dirty="0">
                <a:solidFill>
                  <a:srgbClr val="222222"/>
                </a:solidFill>
                <a:latin typeface="Times New Roman" panose="02020603050405020304" pitchFamily="18" charset="0"/>
              </a:rPr>
              <a:t>exit strategies 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</a:rPr>
              <a:t>for interventions?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56F488-2F1F-E843-AD84-CD419E892F98}"/>
              </a:ext>
            </a:extLst>
          </p:cNvPr>
          <p:cNvSpPr txBox="1"/>
          <p:nvPr/>
        </p:nvSpPr>
        <p:spPr>
          <a:xfrm>
            <a:off x="7651377" y="357914"/>
            <a:ext cx="4390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Seeing ourselves as “the Other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5813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0DB035F-A71E-6844-9F00-8A7AF9D38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229" y="1017498"/>
            <a:ext cx="10531929" cy="528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897FE3-584A-664E-AC30-6C313006CAA9}"/>
              </a:ext>
            </a:extLst>
          </p:cNvPr>
          <p:cNvSpPr txBox="1"/>
          <p:nvPr/>
        </p:nvSpPr>
        <p:spPr>
          <a:xfrm>
            <a:off x="685800" y="6325686"/>
            <a:ext cx="10531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From Patricia Rogers, joint AEA “Barking up a Better Tree” presentation 2016. Ausaid Stronger Families and Communities Strategy 2000-2004:</a:t>
            </a:r>
          </a:p>
          <a:p>
            <a:r>
              <a:rPr lang="en-AU" sz="1100" dirty="0"/>
              <a:t>Australian federal government funding program supporting 635 short-term projects, with different starting and finishing dates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D51681-CC26-F14F-9BCC-67E2334B76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5892" y="6508467"/>
            <a:ext cx="2210285" cy="3495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AA02E2-EAD6-FA4A-A1C4-C8B99FB8473B}"/>
              </a:ext>
            </a:extLst>
          </p:cNvPr>
          <p:cNvSpPr txBox="1"/>
          <p:nvPr/>
        </p:nvSpPr>
        <p:spPr>
          <a:xfrm>
            <a:off x="522514" y="225057"/>
            <a:ext cx="11669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THIS is NOT SUSTAINABILITY.</a:t>
            </a:r>
          </a:p>
          <a:p>
            <a:r>
              <a:rPr lang="en-US" sz="2200" b="1" dirty="0"/>
              <a:t>Design/ Fund for Locally-driven Sustainability, Test Assumptions, Exit over 1 year+ for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3893736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75BE0-E6DB-9F4F-99C3-A5B69FD17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3" y="47012"/>
            <a:ext cx="11804074" cy="842657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Gill Sans MT" panose="020B0502020104020203" pitchFamily="34" charset="77"/>
              </a:rPr>
              <a:t>1. Assumptions must be tested during project &amp; ex-post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36069-28FF-FC44-8878-5430D8EE3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57" y="997245"/>
            <a:ext cx="9673843" cy="5222580"/>
          </a:xfrm>
        </p:spPr>
        <p:txBody>
          <a:bodyPr>
            <a:no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600" dirty="0">
                <a:solidFill>
                  <a:schemeClr val="accent6"/>
                </a:solidFill>
              </a:rPr>
              <a:t>Global Development Aid Industry widely assumes its work is sustainable. Yet Valuing Voices research has found that </a:t>
            </a:r>
            <a:r>
              <a:rPr lang="en-US" sz="2600" i="1" dirty="0">
                <a:solidFill>
                  <a:schemeClr val="accent6"/>
                </a:solidFill>
              </a:rPr>
              <a:t>less than 1% of all USAID and EU projects have been evaluated ex-post for actual sustainability…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600" i="1" dirty="0">
                <a:solidFill>
                  <a:schemeClr val="accent6"/>
                </a:solidFill>
              </a:rPr>
              <a:t>Donors exit countries and projects often based on national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600" i="1" dirty="0">
                <a:solidFill>
                  <a:schemeClr val="accent6"/>
                </a:solidFill>
              </a:rPr>
              <a:t>statistics, with scant data on the sustainability of their own projects before or after exit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600" i="1" u="sng" dirty="0">
                <a:solidFill>
                  <a:schemeClr val="accent6"/>
                </a:solidFill>
              </a:rPr>
              <a:t>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600" dirty="0"/>
              <a:t>“</a:t>
            </a:r>
            <a:r>
              <a:rPr lang="en-US" sz="2600" b="1" dirty="0"/>
              <a:t>Sustainability plans cannot be based on the hope that activities and benefits will continue in the absence of [proof]…</a:t>
            </a:r>
            <a:r>
              <a:rPr lang="en-US" sz="2600" dirty="0"/>
              <a:t>”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600" dirty="0"/>
              <a:t>(Rogers, Tufts)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600" dirty="0"/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600" i="1" dirty="0">
                <a:solidFill>
                  <a:schemeClr val="accent6"/>
                </a:solidFill>
              </a:rPr>
              <a:t>Currently there is little adaptation of timeframes or phasing over or down. Mostly donors exit out after funding has been used.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600" i="1" dirty="0">
                <a:solidFill>
                  <a:schemeClr val="accent6"/>
                </a:solidFill>
              </a:rPr>
              <a:t>This needs to change to foster sustained exit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507FCF-2838-8B46-8045-211ACBD52D41}"/>
              </a:ext>
            </a:extLst>
          </p:cNvPr>
          <p:cNvSpPr/>
          <p:nvPr/>
        </p:nvSpPr>
        <p:spPr>
          <a:xfrm flipH="1">
            <a:off x="157941" y="6398164"/>
            <a:ext cx="884751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838383"/>
                </a:solidFill>
              </a:rPr>
              <a:t>Sources </a:t>
            </a:r>
            <a:r>
              <a:rPr lang="en-US" sz="1100" dirty="0"/>
              <a:t>See: Source: Valuing Voices Research for Michael Scriven’s foundation (2017) </a:t>
            </a:r>
            <a:r>
              <a:rPr lang="en-US" sz="1100" dirty="0">
                <a:hlinkClick r:id="rId2"/>
              </a:rPr>
              <a:t>http://valuingvoices.com/building-the-evidence-base-for-post-project-evaluation-a-report-to-the-faster-forward-fund </a:t>
            </a:r>
            <a:r>
              <a:rPr lang="en-US" sz="1100" dirty="0"/>
              <a:t> &amp; </a:t>
            </a:r>
            <a:r>
              <a:rPr lang="en-US" sz="1100" dirty="0">
                <a:solidFill>
                  <a:srgbClr val="838383"/>
                </a:solidFill>
              </a:rPr>
              <a:t>Rogers, B. L., &amp; Coates, J. </a:t>
            </a:r>
            <a:r>
              <a:rPr lang="en-US" sz="1100" dirty="0">
                <a:solidFill>
                  <a:srgbClr val="00B7F3"/>
                </a:solidFill>
                <a:hlinkClick r:id="rId3"/>
              </a:rPr>
              <a:t>https://www.fantaproject.org/research/exit-strategies-ffp</a:t>
            </a:r>
            <a:endParaRPr lang="en-US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4594D9-08EF-844C-914D-A7D10744DE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5892" y="6508467"/>
            <a:ext cx="2210285" cy="34953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7E249C-2A04-A54D-A981-DB65AE1CC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49C6-7C25-C74B-B914-DBB3B1370C8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301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23570</TotalTime>
  <Words>1164</Words>
  <Application>Microsoft Macintosh PowerPoint</Application>
  <PresentationFormat>Widescreen</PresentationFormat>
  <Paragraphs>94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Gill Sans</vt:lpstr>
      <vt:lpstr>Gill Sans Light</vt:lpstr>
      <vt:lpstr>Gill Sans MT</vt:lpstr>
      <vt:lpstr>Times New Roman</vt:lpstr>
      <vt:lpstr>Office Theme</vt:lpstr>
      <vt:lpstr>PowerPoint Presentation</vt:lpstr>
      <vt:lpstr>1. Assumptions must be tested during project &amp; ex-post</vt:lpstr>
      <vt:lpstr>PowerPoint Presentation</vt:lpstr>
      <vt:lpstr>PowerPoint Presentation</vt:lpstr>
      <vt:lpstr>PowerPoint Presentation</vt:lpstr>
      <vt:lpstr> Worst Case: Negative Water/ Sanitation Outcomes: </vt:lpstr>
      <vt:lpstr>PowerPoint Presentation</vt:lpstr>
      <vt:lpstr>PowerPoint Presentation</vt:lpstr>
      <vt:lpstr>1. Assumptions must be tested during project &amp; ex-post</vt:lpstr>
      <vt:lpstr>PowerPoint Presentation</vt:lpstr>
      <vt:lpstr>PowerPoint Presentation</vt:lpstr>
      <vt:lpstr>Plan, Implement, Evaluate for Sustained Exit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Jindra Cekan</dc:creator>
  <cp:lastModifiedBy>MACDOUGALL Ian</cp:lastModifiedBy>
  <cp:revision>40</cp:revision>
  <dcterms:created xsi:type="dcterms:W3CDTF">2020-09-17T09:49:16Z</dcterms:created>
  <dcterms:modified xsi:type="dcterms:W3CDTF">2021-05-25T13:24:44Z</dcterms:modified>
</cp:coreProperties>
</file>