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80" r:id="rId6"/>
    <p:sldId id="260" r:id="rId7"/>
    <p:sldId id="262" r:id="rId8"/>
    <p:sldId id="263" r:id="rId9"/>
    <p:sldId id="264" r:id="rId10"/>
    <p:sldId id="282" r:id="rId11"/>
    <p:sldId id="28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hijit Das" initials="AD" lastIdx="1" clrIdx="0">
    <p:extLst>
      <p:ext uri="{19B8F6BF-5375-455C-9EA6-DF929625EA0E}">
        <p15:presenceInfo xmlns:p15="http://schemas.microsoft.com/office/powerpoint/2012/main" userId="1498d2907e43972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63" d="100"/>
          <a:sy n="63" d="100"/>
        </p:scale>
        <p:origin x="616"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676BF5-36DD-41F5-A0D8-ED8C23B7BBD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97B7869-9BFC-4386-B011-0837373B5474}">
      <dgm:prSet/>
      <dgm:spPr/>
      <dgm:t>
        <a:bodyPr/>
        <a:lstStyle/>
        <a:p>
          <a:r>
            <a:rPr lang="en-IN"/>
            <a:t>Who gains more ?</a:t>
          </a:r>
          <a:endParaRPr lang="en-US"/>
        </a:p>
      </dgm:t>
    </dgm:pt>
    <dgm:pt modelId="{CC707228-2C9D-4FFB-8410-27CDCF4E6C9F}" type="parTrans" cxnId="{0942B363-E9BE-4547-90F6-3549B29C25DC}">
      <dgm:prSet/>
      <dgm:spPr/>
      <dgm:t>
        <a:bodyPr/>
        <a:lstStyle/>
        <a:p>
          <a:endParaRPr lang="en-US"/>
        </a:p>
      </dgm:t>
    </dgm:pt>
    <dgm:pt modelId="{E193A713-1666-4AFA-9627-261071A48201}" type="sibTrans" cxnId="{0942B363-E9BE-4547-90F6-3549B29C25DC}">
      <dgm:prSet/>
      <dgm:spPr/>
      <dgm:t>
        <a:bodyPr/>
        <a:lstStyle/>
        <a:p>
          <a:endParaRPr lang="en-US"/>
        </a:p>
      </dgm:t>
    </dgm:pt>
    <dgm:pt modelId="{B182F1D0-0DC2-479C-A839-F2D0DFCF0E3C}">
      <dgm:prSet/>
      <dgm:spPr/>
      <dgm:t>
        <a:bodyPr/>
        <a:lstStyle/>
        <a:p>
          <a:r>
            <a:rPr lang="en-IN"/>
            <a:t>Who gains less ?</a:t>
          </a:r>
          <a:endParaRPr lang="en-US"/>
        </a:p>
      </dgm:t>
    </dgm:pt>
    <dgm:pt modelId="{C56E0764-6698-4F6C-B22A-4CEB9D7E341B}" type="parTrans" cxnId="{10B0EAC7-4354-4D59-8E69-00EEFE5FE83C}">
      <dgm:prSet/>
      <dgm:spPr/>
      <dgm:t>
        <a:bodyPr/>
        <a:lstStyle/>
        <a:p>
          <a:endParaRPr lang="en-US"/>
        </a:p>
      </dgm:t>
    </dgm:pt>
    <dgm:pt modelId="{38A3D935-94F9-4C46-A351-55CB8D1A4225}" type="sibTrans" cxnId="{10B0EAC7-4354-4D59-8E69-00EEFE5FE83C}">
      <dgm:prSet/>
      <dgm:spPr/>
      <dgm:t>
        <a:bodyPr/>
        <a:lstStyle/>
        <a:p>
          <a:endParaRPr lang="en-US"/>
        </a:p>
      </dgm:t>
    </dgm:pt>
    <dgm:pt modelId="{6298DF98-90FB-4133-9AB3-3EF1E563401D}">
      <dgm:prSet/>
      <dgm:spPr/>
      <dgm:t>
        <a:bodyPr/>
        <a:lstStyle/>
        <a:p>
          <a:r>
            <a:rPr lang="en-IN"/>
            <a:t>Who doesn’t gain ?</a:t>
          </a:r>
          <a:endParaRPr lang="en-US"/>
        </a:p>
      </dgm:t>
    </dgm:pt>
    <dgm:pt modelId="{39B92BA3-050A-4AF7-B7DA-51045E5D495C}" type="parTrans" cxnId="{095AF8A1-2AD8-4359-A10F-EE090D18E00F}">
      <dgm:prSet/>
      <dgm:spPr/>
      <dgm:t>
        <a:bodyPr/>
        <a:lstStyle/>
        <a:p>
          <a:endParaRPr lang="en-US"/>
        </a:p>
      </dgm:t>
    </dgm:pt>
    <dgm:pt modelId="{3D9FDB70-FF8D-44A1-84D2-89465728AAE0}" type="sibTrans" cxnId="{095AF8A1-2AD8-4359-A10F-EE090D18E00F}">
      <dgm:prSet/>
      <dgm:spPr/>
      <dgm:t>
        <a:bodyPr/>
        <a:lstStyle/>
        <a:p>
          <a:endParaRPr lang="en-US"/>
        </a:p>
      </dgm:t>
    </dgm:pt>
    <dgm:pt modelId="{F576FB2F-85E9-4451-BB15-8BD2CD935B35}">
      <dgm:prSet/>
      <dgm:spPr/>
      <dgm:t>
        <a:bodyPr/>
        <a:lstStyle/>
        <a:p>
          <a:r>
            <a:rPr lang="en-IN" b="1"/>
            <a:t>ARE THERE ANY LOSERS ?</a:t>
          </a:r>
          <a:endParaRPr lang="en-US"/>
        </a:p>
      </dgm:t>
    </dgm:pt>
    <dgm:pt modelId="{0259D34A-22E6-458E-BD7F-F02BA7E33BF6}" type="parTrans" cxnId="{CDE777FA-284F-4130-A3CB-2FB8C072087F}">
      <dgm:prSet/>
      <dgm:spPr/>
      <dgm:t>
        <a:bodyPr/>
        <a:lstStyle/>
        <a:p>
          <a:endParaRPr lang="en-US"/>
        </a:p>
      </dgm:t>
    </dgm:pt>
    <dgm:pt modelId="{A42A079B-8F61-49AA-9728-9480B26D1BAA}" type="sibTrans" cxnId="{CDE777FA-284F-4130-A3CB-2FB8C072087F}">
      <dgm:prSet/>
      <dgm:spPr/>
      <dgm:t>
        <a:bodyPr/>
        <a:lstStyle/>
        <a:p>
          <a:endParaRPr lang="en-US"/>
        </a:p>
      </dgm:t>
    </dgm:pt>
    <dgm:pt modelId="{3A445A7D-5973-4B1B-A912-E0074954EEAE}" type="pres">
      <dgm:prSet presAssocID="{5B676BF5-36DD-41F5-A0D8-ED8C23B7BBD9}" presName="linear" presStyleCnt="0">
        <dgm:presLayoutVars>
          <dgm:animLvl val="lvl"/>
          <dgm:resizeHandles val="exact"/>
        </dgm:presLayoutVars>
      </dgm:prSet>
      <dgm:spPr/>
    </dgm:pt>
    <dgm:pt modelId="{9CB90B22-CBFD-41C7-868C-30C812AB297A}" type="pres">
      <dgm:prSet presAssocID="{597B7869-9BFC-4386-B011-0837373B5474}" presName="parentText" presStyleLbl="node1" presStyleIdx="0" presStyleCnt="4">
        <dgm:presLayoutVars>
          <dgm:chMax val="0"/>
          <dgm:bulletEnabled val="1"/>
        </dgm:presLayoutVars>
      </dgm:prSet>
      <dgm:spPr/>
    </dgm:pt>
    <dgm:pt modelId="{2BC98E46-FE76-4191-A063-F41A0EE42266}" type="pres">
      <dgm:prSet presAssocID="{E193A713-1666-4AFA-9627-261071A48201}" presName="spacer" presStyleCnt="0"/>
      <dgm:spPr/>
    </dgm:pt>
    <dgm:pt modelId="{406D5018-F447-41F9-ADD0-975D2A885557}" type="pres">
      <dgm:prSet presAssocID="{B182F1D0-0DC2-479C-A839-F2D0DFCF0E3C}" presName="parentText" presStyleLbl="node1" presStyleIdx="1" presStyleCnt="4">
        <dgm:presLayoutVars>
          <dgm:chMax val="0"/>
          <dgm:bulletEnabled val="1"/>
        </dgm:presLayoutVars>
      </dgm:prSet>
      <dgm:spPr/>
    </dgm:pt>
    <dgm:pt modelId="{BC0E45C1-5119-4144-BB8F-6C4001ADC735}" type="pres">
      <dgm:prSet presAssocID="{38A3D935-94F9-4C46-A351-55CB8D1A4225}" presName="spacer" presStyleCnt="0"/>
      <dgm:spPr/>
    </dgm:pt>
    <dgm:pt modelId="{C70D4714-60B6-4D95-98D6-AFD4D701BB99}" type="pres">
      <dgm:prSet presAssocID="{6298DF98-90FB-4133-9AB3-3EF1E563401D}" presName="parentText" presStyleLbl="node1" presStyleIdx="2" presStyleCnt="4">
        <dgm:presLayoutVars>
          <dgm:chMax val="0"/>
          <dgm:bulletEnabled val="1"/>
        </dgm:presLayoutVars>
      </dgm:prSet>
      <dgm:spPr/>
    </dgm:pt>
    <dgm:pt modelId="{6521E902-CA90-43AA-AA56-A72E7CC98598}" type="pres">
      <dgm:prSet presAssocID="{3D9FDB70-FF8D-44A1-84D2-89465728AAE0}" presName="spacer" presStyleCnt="0"/>
      <dgm:spPr/>
    </dgm:pt>
    <dgm:pt modelId="{B7A514FE-FDF3-4733-8A09-D1057D075AB9}" type="pres">
      <dgm:prSet presAssocID="{F576FB2F-85E9-4451-BB15-8BD2CD935B35}" presName="parentText" presStyleLbl="node1" presStyleIdx="3" presStyleCnt="4">
        <dgm:presLayoutVars>
          <dgm:chMax val="0"/>
          <dgm:bulletEnabled val="1"/>
        </dgm:presLayoutVars>
      </dgm:prSet>
      <dgm:spPr/>
    </dgm:pt>
  </dgm:ptLst>
  <dgm:cxnLst>
    <dgm:cxn modelId="{B484AE0F-664B-451B-A319-D155B7AF79E7}" type="presOf" srcId="{6298DF98-90FB-4133-9AB3-3EF1E563401D}" destId="{C70D4714-60B6-4D95-98D6-AFD4D701BB99}" srcOrd="0" destOrd="0" presId="urn:microsoft.com/office/officeart/2005/8/layout/vList2"/>
    <dgm:cxn modelId="{00675B40-C642-4BE5-8A05-E05F6A3A6858}" type="presOf" srcId="{597B7869-9BFC-4386-B011-0837373B5474}" destId="{9CB90B22-CBFD-41C7-868C-30C812AB297A}" srcOrd="0" destOrd="0" presId="urn:microsoft.com/office/officeart/2005/8/layout/vList2"/>
    <dgm:cxn modelId="{0942B363-E9BE-4547-90F6-3549B29C25DC}" srcId="{5B676BF5-36DD-41F5-A0D8-ED8C23B7BBD9}" destId="{597B7869-9BFC-4386-B011-0837373B5474}" srcOrd="0" destOrd="0" parTransId="{CC707228-2C9D-4FFB-8410-27CDCF4E6C9F}" sibTransId="{E193A713-1666-4AFA-9627-261071A48201}"/>
    <dgm:cxn modelId="{8F9F3A7F-FA7D-4398-ADB1-5DD16DD98899}" type="presOf" srcId="{5B676BF5-36DD-41F5-A0D8-ED8C23B7BBD9}" destId="{3A445A7D-5973-4B1B-A912-E0074954EEAE}" srcOrd="0" destOrd="0" presId="urn:microsoft.com/office/officeart/2005/8/layout/vList2"/>
    <dgm:cxn modelId="{095AF8A1-2AD8-4359-A10F-EE090D18E00F}" srcId="{5B676BF5-36DD-41F5-A0D8-ED8C23B7BBD9}" destId="{6298DF98-90FB-4133-9AB3-3EF1E563401D}" srcOrd="2" destOrd="0" parTransId="{39B92BA3-050A-4AF7-B7DA-51045E5D495C}" sibTransId="{3D9FDB70-FF8D-44A1-84D2-89465728AAE0}"/>
    <dgm:cxn modelId="{7903D0C2-FAEB-4D3F-9266-0E7BE60D3B90}" type="presOf" srcId="{F576FB2F-85E9-4451-BB15-8BD2CD935B35}" destId="{B7A514FE-FDF3-4733-8A09-D1057D075AB9}" srcOrd="0" destOrd="0" presId="urn:microsoft.com/office/officeart/2005/8/layout/vList2"/>
    <dgm:cxn modelId="{10B0EAC7-4354-4D59-8E69-00EEFE5FE83C}" srcId="{5B676BF5-36DD-41F5-A0D8-ED8C23B7BBD9}" destId="{B182F1D0-0DC2-479C-A839-F2D0DFCF0E3C}" srcOrd="1" destOrd="0" parTransId="{C56E0764-6698-4F6C-B22A-4CEB9D7E341B}" sibTransId="{38A3D935-94F9-4C46-A351-55CB8D1A4225}"/>
    <dgm:cxn modelId="{20FD01CE-581B-492E-85B1-6CC8A4741F00}" type="presOf" srcId="{B182F1D0-0DC2-479C-A839-F2D0DFCF0E3C}" destId="{406D5018-F447-41F9-ADD0-975D2A885557}" srcOrd="0" destOrd="0" presId="urn:microsoft.com/office/officeart/2005/8/layout/vList2"/>
    <dgm:cxn modelId="{CDE777FA-284F-4130-A3CB-2FB8C072087F}" srcId="{5B676BF5-36DD-41F5-A0D8-ED8C23B7BBD9}" destId="{F576FB2F-85E9-4451-BB15-8BD2CD935B35}" srcOrd="3" destOrd="0" parTransId="{0259D34A-22E6-458E-BD7F-F02BA7E33BF6}" sibTransId="{A42A079B-8F61-49AA-9728-9480B26D1BAA}"/>
    <dgm:cxn modelId="{443133E2-9620-4288-B9BC-A2ADCE2035FB}" type="presParOf" srcId="{3A445A7D-5973-4B1B-A912-E0074954EEAE}" destId="{9CB90B22-CBFD-41C7-868C-30C812AB297A}" srcOrd="0" destOrd="0" presId="urn:microsoft.com/office/officeart/2005/8/layout/vList2"/>
    <dgm:cxn modelId="{FBC02BD8-9F75-422B-A9CF-48169E1BDAF8}" type="presParOf" srcId="{3A445A7D-5973-4B1B-A912-E0074954EEAE}" destId="{2BC98E46-FE76-4191-A063-F41A0EE42266}" srcOrd="1" destOrd="0" presId="urn:microsoft.com/office/officeart/2005/8/layout/vList2"/>
    <dgm:cxn modelId="{ED326F57-52C5-4FC6-B84B-16F364128014}" type="presParOf" srcId="{3A445A7D-5973-4B1B-A912-E0074954EEAE}" destId="{406D5018-F447-41F9-ADD0-975D2A885557}" srcOrd="2" destOrd="0" presId="urn:microsoft.com/office/officeart/2005/8/layout/vList2"/>
    <dgm:cxn modelId="{1C52FA22-2EE8-4956-BD19-256DD11F63C3}" type="presParOf" srcId="{3A445A7D-5973-4B1B-A912-E0074954EEAE}" destId="{BC0E45C1-5119-4144-BB8F-6C4001ADC735}" srcOrd="3" destOrd="0" presId="urn:microsoft.com/office/officeart/2005/8/layout/vList2"/>
    <dgm:cxn modelId="{72B6D0BB-749C-41D9-9AF2-A67F06184D9E}" type="presParOf" srcId="{3A445A7D-5973-4B1B-A912-E0074954EEAE}" destId="{C70D4714-60B6-4D95-98D6-AFD4D701BB99}" srcOrd="4" destOrd="0" presId="urn:microsoft.com/office/officeart/2005/8/layout/vList2"/>
    <dgm:cxn modelId="{3445E2F2-A9B2-4E0A-AF21-52F9042F32AA}" type="presParOf" srcId="{3A445A7D-5973-4B1B-A912-E0074954EEAE}" destId="{6521E902-CA90-43AA-AA56-A72E7CC98598}" srcOrd="5" destOrd="0" presId="urn:microsoft.com/office/officeart/2005/8/layout/vList2"/>
    <dgm:cxn modelId="{980FA481-DE81-428A-B166-BA493B082E8A}" type="presParOf" srcId="{3A445A7D-5973-4B1B-A912-E0074954EEAE}" destId="{B7A514FE-FDF3-4733-8A09-D1057D075AB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90B22-CBFD-41C7-868C-30C812AB297A}">
      <dsp:nvSpPr>
        <dsp:cNvPr id="0" name=""/>
        <dsp:cNvSpPr/>
      </dsp:nvSpPr>
      <dsp:spPr>
        <a:xfrm>
          <a:off x="0" y="406819"/>
          <a:ext cx="6594475" cy="10793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IN" sz="4500" kern="1200"/>
            <a:t>Who gains more ?</a:t>
          </a:r>
          <a:endParaRPr lang="en-US" sz="4500" kern="1200"/>
        </a:p>
      </dsp:txBody>
      <dsp:txXfrm>
        <a:off x="52688" y="459507"/>
        <a:ext cx="6489099" cy="973949"/>
      </dsp:txXfrm>
    </dsp:sp>
    <dsp:sp modelId="{406D5018-F447-41F9-ADD0-975D2A885557}">
      <dsp:nvSpPr>
        <dsp:cNvPr id="0" name=""/>
        <dsp:cNvSpPr/>
      </dsp:nvSpPr>
      <dsp:spPr>
        <a:xfrm>
          <a:off x="0" y="1615744"/>
          <a:ext cx="6594475" cy="107932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IN" sz="4500" kern="1200"/>
            <a:t>Who gains less ?</a:t>
          </a:r>
          <a:endParaRPr lang="en-US" sz="4500" kern="1200"/>
        </a:p>
      </dsp:txBody>
      <dsp:txXfrm>
        <a:off x="52688" y="1668432"/>
        <a:ext cx="6489099" cy="973949"/>
      </dsp:txXfrm>
    </dsp:sp>
    <dsp:sp modelId="{C70D4714-60B6-4D95-98D6-AFD4D701BB99}">
      <dsp:nvSpPr>
        <dsp:cNvPr id="0" name=""/>
        <dsp:cNvSpPr/>
      </dsp:nvSpPr>
      <dsp:spPr>
        <a:xfrm>
          <a:off x="0" y="2824669"/>
          <a:ext cx="6594475" cy="107932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IN" sz="4500" kern="1200"/>
            <a:t>Who doesn’t gain ?</a:t>
          </a:r>
          <a:endParaRPr lang="en-US" sz="4500" kern="1200"/>
        </a:p>
      </dsp:txBody>
      <dsp:txXfrm>
        <a:off x="52688" y="2877357"/>
        <a:ext cx="6489099" cy="973949"/>
      </dsp:txXfrm>
    </dsp:sp>
    <dsp:sp modelId="{B7A514FE-FDF3-4733-8A09-D1057D075AB9}">
      <dsp:nvSpPr>
        <dsp:cNvPr id="0" name=""/>
        <dsp:cNvSpPr/>
      </dsp:nvSpPr>
      <dsp:spPr>
        <a:xfrm>
          <a:off x="0" y="4033594"/>
          <a:ext cx="6594475" cy="10793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IN" sz="4500" b="1" kern="1200"/>
            <a:t>ARE THERE ANY LOSERS ?</a:t>
          </a:r>
          <a:endParaRPr lang="en-US" sz="4500" kern="1200"/>
        </a:p>
      </dsp:txBody>
      <dsp:txXfrm>
        <a:off x="52688" y="4086282"/>
        <a:ext cx="6489099" cy="9739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5B302-DF49-4A95-84CF-793269E30A95}" type="datetimeFigureOut">
              <a:rPr lang="en-IN" smtClean="0"/>
              <a:t>08-04-2021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C5EB3-5DFC-40E7-AA61-8876726F9751}" type="slidenum">
              <a:rPr lang="en-IN" smtClean="0"/>
              <a:t>‹#›</a:t>
            </a:fld>
            <a:endParaRPr lang="en-IN"/>
          </a:p>
        </p:txBody>
      </p:sp>
    </p:spTree>
    <p:extLst>
      <p:ext uri="{BB962C8B-B14F-4D97-AF65-F5344CB8AC3E}">
        <p14:creationId xmlns:p14="http://schemas.microsoft.com/office/powerpoint/2010/main" val="114225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This study was conducted 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Kalyansinghpur</a:t>
            </a:r>
            <a:r>
              <a:rPr lang="en-US" sz="1800" dirty="0">
                <a:effectLst/>
                <a:latin typeface="Calibri" panose="020F0502020204030204" pitchFamily="34" charset="0"/>
                <a:ea typeface="Calibri" panose="020F0502020204030204" pitchFamily="34" charset="0"/>
                <a:cs typeface="Times New Roman" panose="02020603050405020304" pitchFamily="18" charset="0"/>
              </a:rPr>
              <a:t> block of the mineral rich and densely forested district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Rayagada</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southern Odisha, where STs comprise 56% of the population. Study was conducted among plains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Kondhs</a:t>
            </a:r>
            <a:r>
              <a:rPr lang="en-US" sz="1800" dirty="0">
                <a:effectLst/>
                <a:latin typeface="Calibri" panose="020F0502020204030204" pitchFamily="34" charset="0"/>
                <a:ea typeface="Calibri" panose="020F0502020204030204" pitchFamily="34" charset="0"/>
                <a:cs typeface="Times New Roman" panose="02020603050405020304" pitchFamily="18" charset="0"/>
              </a:rPr>
              <a:t> – forest dwelling, don’t speak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Odiya</a:t>
            </a:r>
            <a:r>
              <a:rPr lang="en-US" sz="1800" dirty="0">
                <a:effectLst/>
                <a:latin typeface="Calibri" panose="020F0502020204030204" pitchFamily="34" charset="0"/>
                <a:ea typeface="Calibri" panose="020F0502020204030204" pitchFamily="34" charset="0"/>
                <a:cs typeface="Times New Roman" panose="02020603050405020304" pitchFamily="18" charset="0"/>
              </a:rPr>
              <a:t>, very low literacy, separate culture and health belief systems</a:t>
            </a:r>
            <a:endParaRPr lang="en-IN" dirty="0"/>
          </a:p>
        </p:txBody>
      </p:sp>
      <p:sp>
        <p:nvSpPr>
          <p:cNvPr id="4" name="Slide Number Placeholder 3"/>
          <p:cNvSpPr>
            <a:spLocks noGrp="1"/>
          </p:cNvSpPr>
          <p:nvPr>
            <p:ph type="sldNum" sz="quarter" idx="5"/>
          </p:nvPr>
        </p:nvSpPr>
        <p:spPr/>
        <p:txBody>
          <a:bodyPr/>
          <a:lstStyle/>
          <a:p>
            <a:fld id="{F2AD88FC-30AF-4010-8C88-638C89CB959C}" type="slidenum">
              <a:rPr lang="en-IN" smtClean="0"/>
              <a:t>7</a:t>
            </a:fld>
            <a:endParaRPr lang="en-IN"/>
          </a:p>
        </p:txBody>
      </p:sp>
    </p:spTree>
    <p:extLst>
      <p:ext uri="{BB962C8B-B14F-4D97-AF65-F5344CB8AC3E}">
        <p14:creationId xmlns:p14="http://schemas.microsoft.com/office/powerpoint/2010/main" val="1739776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2AD88FC-30AF-4010-8C88-638C89CB959C}" type="slidenum">
              <a:rPr lang="en-IN" smtClean="0"/>
              <a:t>8</a:t>
            </a:fld>
            <a:endParaRPr lang="en-IN"/>
          </a:p>
        </p:txBody>
      </p:sp>
    </p:spTree>
    <p:extLst>
      <p:ext uri="{BB962C8B-B14F-4D97-AF65-F5344CB8AC3E}">
        <p14:creationId xmlns:p14="http://schemas.microsoft.com/office/powerpoint/2010/main" val="3173677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32903-BBCF-4816-9242-EA38CD8828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279A6A2-5A3F-4BCB-9276-8A7D6AA17D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358CEA-5598-49CF-83B7-EBDE9F204566}"/>
              </a:ext>
            </a:extLst>
          </p:cNvPr>
          <p:cNvSpPr>
            <a:spLocks noGrp="1"/>
          </p:cNvSpPr>
          <p:nvPr>
            <p:ph type="dt" sz="half" idx="10"/>
          </p:nvPr>
        </p:nvSpPr>
        <p:spPr/>
        <p:txBody>
          <a:bodyPr/>
          <a:lstStyle/>
          <a:p>
            <a:fld id="{98602443-C175-4A39-BC79-CEFA3497F219}" type="datetimeFigureOut">
              <a:rPr lang="en-IN" smtClean="0"/>
              <a:t>08-04-2021</a:t>
            </a:fld>
            <a:endParaRPr lang="en-IN"/>
          </a:p>
        </p:txBody>
      </p:sp>
      <p:sp>
        <p:nvSpPr>
          <p:cNvPr id="5" name="Footer Placeholder 4">
            <a:extLst>
              <a:ext uri="{FF2B5EF4-FFF2-40B4-BE49-F238E27FC236}">
                <a16:creationId xmlns:a16="http://schemas.microsoft.com/office/drawing/2014/main" id="{A50DBBE1-E8EA-48E6-98BD-3C4B242E61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B8414EC-8233-487D-B99F-4CAF66041740}"/>
              </a:ext>
            </a:extLst>
          </p:cNvPr>
          <p:cNvSpPr>
            <a:spLocks noGrp="1"/>
          </p:cNvSpPr>
          <p:nvPr>
            <p:ph type="sldNum" sz="quarter" idx="12"/>
          </p:nvPr>
        </p:nvSpPr>
        <p:spPr/>
        <p:txBody>
          <a:bodyPr/>
          <a:lstStyle/>
          <a:p>
            <a:fld id="{9C92A0F2-8233-40E7-A73E-E0A626CBF644}" type="slidenum">
              <a:rPr lang="en-IN" smtClean="0"/>
              <a:t>‹#›</a:t>
            </a:fld>
            <a:endParaRPr lang="en-IN"/>
          </a:p>
        </p:txBody>
      </p:sp>
    </p:spTree>
    <p:extLst>
      <p:ext uri="{BB962C8B-B14F-4D97-AF65-F5344CB8AC3E}">
        <p14:creationId xmlns:p14="http://schemas.microsoft.com/office/powerpoint/2010/main" val="165344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AE00-A819-416C-A08E-CB9DEE68F30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7AC5C26-B8F7-4E05-B741-A432E455C6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790C0AC-A5C0-4A54-9057-90E5588BDEC0}"/>
              </a:ext>
            </a:extLst>
          </p:cNvPr>
          <p:cNvSpPr>
            <a:spLocks noGrp="1"/>
          </p:cNvSpPr>
          <p:nvPr>
            <p:ph type="dt" sz="half" idx="10"/>
          </p:nvPr>
        </p:nvSpPr>
        <p:spPr/>
        <p:txBody>
          <a:bodyPr/>
          <a:lstStyle/>
          <a:p>
            <a:fld id="{98602443-C175-4A39-BC79-CEFA3497F219}" type="datetimeFigureOut">
              <a:rPr lang="en-IN" smtClean="0"/>
              <a:t>08-04-2021</a:t>
            </a:fld>
            <a:endParaRPr lang="en-IN"/>
          </a:p>
        </p:txBody>
      </p:sp>
      <p:sp>
        <p:nvSpPr>
          <p:cNvPr id="5" name="Footer Placeholder 4">
            <a:extLst>
              <a:ext uri="{FF2B5EF4-FFF2-40B4-BE49-F238E27FC236}">
                <a16:creationId xmlns:a16="http://schemas.microsoft.com/office/drawing/2014/main" id="{32BCEAF4-75A2-4843-A40A-1432194C07F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FE1FFE7-8C6C-4C67-A444-44DB03EFB1CF}"/>
              </a:ext>
            </a:extLst>
          </p:cNvPr>
          <p:cNvSpPr>
            <a:spLocks noGrp="1"/>
          </p:cNvSpPr>
          <p:nvPr>
            <p:ph type="sldNum" sz="quarter" idx="12"/>
          </p:nvPr>
        </p:nvSpPr>
        <p:spPr/>
        <p:txBody>
          <a:bodyPr/>
          <a:lstStyle/>
          <a:p>
            <a:fld id="{9C92A0F2-8233-40E7-A73E-E0A626CBF644}" type="slidenum">
              <a:rPr lang="en-IN" smtClean="0"/>
              <a:t>‹#›</a:t>
            </a:fld>
            <a:endParaRPr lang="en-IN"/>
          </a:p>
        </p:txBody>
      </p:sp>
    </p:spTree>
    <p:extLst>
      <p:ext uri="{BB962C8B-B14F-4D97-AF65-F5344CB8AC3E}">
        <p14:creationId xmlns:p14="http://schemas.microsoft.com/office/powerpoint/2010/main" val="3132908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9397FF-A8A4-49B6-8940-50AAB5E49C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49E0B1E-2B27-4EC0-99A1-9945A8851E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12F9FC-CB07-4B37-AC64-73E19D2CF93A}"/>
              </a:ext>
            </a:extLst>
          </p:cNvPr>
          <p:cNvSpPr>
            <a:spLocks noGrp="1"/>
          </p:cNvSpPr>
          <p:nvPr>
            <p:ph type="dt" sz="half" idx="10"/>
          </p:nvPr>
        </p:nvSpPr>
        <p:spPr/>
        <p:txBody>
          <a:bodyPr/>
          <a:lstStyle/>
          <a:p>
            <a:fld id="{98602443-C175-4A39-BC79-CEFA3497F219}" type="datetimeFigureOut">
              <a:rPr lang="en-IN" smtClean="0"/>
              <a:t>08-04-2021</a:t>
            </a:fld>
            <a:endParaRPr lang="en-IN"/>
          </a:p>
        </p:txBody>
      </p:sp>
      <p:sp>
        <p:nvSpPr>
          <p:cNvPr id="5" name="Footer Placeholder 4">
            <a:extLst>
              <a:ext uri="{FF2B5EF4-FFF2-40B4-BE49-F238E27FC236}">
                <a16:creationId xmlns:a16="http://schemas.microsoft.com/office/drawing/2014/main" id="{B9DF79F4-C668-48ED-A877-C044ACBEE4A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E987816-5C77-4A17-BA00-ADF88FA06A29}"/>
              </a:ext>
            </a:extLst>
          </p:cNvPr>
          <p:cNvSpPr>
            <a:spLocks noGrp="1"/>
          </p:cNvSpPr>
          <p:nvPr>
            <p:ph type="sldNum" sz="quarter" idx="12"/>
          </p:nvPr>
        </p:nvSpPr>
        <p:spPr/>
        <p:txBody>
          <a:bodyPr/>
          <a:lstStyle/>
          <a:p>
            <a:fld id="{9C92A0F2-8233-40E7-A73E-E0A626CBF644}" type="slidenum">
              <a:rPr lang="en-IN" smtClean="0"/>
              <a:t>‹#›</a:t>
            </a:fld>
            <a:endParaRPr lang="en-IN"/>
          </a:p>
        </p:txBody>
      </p:sp>
    </p:spTree>
    <p:extLst>
      <p:ext uri="{BB962C8B-B14F-4D97-AF65-F5344CB8AC3E}">
        <p14:creationId xmlns:p14="http://schemas.microsoft.com/office/powerpoint/2010/main" val="2646573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B032-305B-4CC6-9D86-71744C05F06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318FD92-1370-4AD5-A2BC-3D4F12FBB4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A77696A-6A8C-43B5-8371-5BC7660EAC13}"/>
              </a:ext>
            </a:extLst>
          </p:cNvPr>
          <p:cNvSpPr>
            <a:spLocks noGrp="1"/>
          </p:cNvSpPr>
          <p:nvPr>
            <p:ph type="dt" sz="half" idx="10"/>
          </p:nvPr>
        </p:nvSpPr>
        <p:spPr/>
        <p:txBody>
          <a:bodyPr/>
          <a:lstStyle/>
          <a:p>
            <a:fld id="{98602443-C175-4A39-BC79-CEFA3497F219}" type="datetimeFigureOut">
              <a:rPr lang="en-IN" smtClean="0"/>
              <a:t>08-04-2021</a:t>
            </a:fld>
            <a:endParaRPr lang="en-IN"/>
          </a:p>
        </p:txBody>
      </p:sp>
      <p:sp>
        <p:nvSpPr>
          <p:cNvPr id="5" name="Footer Placeholder 4">
            <a:extLst>
              <a:ext uri="{FF2B5EF4-FFF2-40B4-BE49-F238E27FC236}">
                <a16:creationId xmlns:a16="http://schemas.microsoft.com/office/drawing/2014/main" id="{093DF02A-E3B4-4F4F-AD02-F24935847C1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7E66ABD-A107-443B-8A06-5A18E716E330}"/>
              </a:ext>
            </a:extLst>
          </p:cNvPr>
          <p:cNvSpPr>
            <a:spLocks noGrp="1"/>
          </p:cNvSpPr>
          <p:nvPr>
            <p:ph type="sldNum" sz="quarter" idx="12"/>
          </p:nvPr>
        </p:nvSpPr>
        <p:spPr/>
        <p:txBody>
          <a:bodyPr/>
          <a:lstStyle/>
          <a:p>
            <a:fld id="{9C92A0F2-8233-40E7-A73E-E0A626CBF644}" type="slidenum">
              <a:rPr lang="en-IN" smtClean="0"/>
              <a:t>‹#›</a:t>
            </a:fld>
            <a:endParaRPr lang="en-IN"/>
          </a:p>
        </p:txBody>
      </p:sp>
    </p:spTree>
    <p:extLst>
      <p:ext uri="{BB962C8B-B14F-4D97-AF65-F5344CB8AC3E}">
        <p14:creationId xmlns:p14="http://schemas.microsoft.com/office/powerpoint/2010/main" val="2123076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6F54-E1FE-4CB4-B2F6-A9343D14DF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018E5ED-12E7-4132-A58D-1304614450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B0963C-4B12-4282-8DC9-D8B0E57DDBF7}"/>
              </a:ext>
            </a:extLst>
          </p:cNvPr>
          <p:cNvSpPr>
            <a:spLocks noGrp="1"/>
          </p:cNvSpPr>
          <p:nvPr>
            <p:ph type="dt" sz="half" idx="10"/>
          </p:nvPr>
        </p:nvSpPr>
        <p:spPr/>
        <p:txBody>
          <a:bodyPr/>
          <a:lstStyle/>
          <a:p>
            <a:fld id="{98602443-C175-4A39-BC79-CEFA3497F219}" type="datetimeFigureOut">
              <a:rPr lang="en-IN" smtClean="0"/>
              <a:t>08-04-2021</a:t>
            </a:fld>
            <a:endParaRPr lang="en-IN"/>
          </a:p>
        </p:txBody>
      </p:sp>
      <p:sp>
        <p:nvSpPr>
          <p:cNvPr id="5" name="Footer Placeholder 4">
            <a:extLst>
              <a:ext uri="{FF2B5EF4-FFF2-40B4-BE49-F238E27FC236}">
                <a16:creationId xmlns:a16="http://schemas.microsoft.com/office/drawing/2014/main" id="{22131B6C-ABA6-47AC-B34F-3681F2B082F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C1A5016-E72C-4F7F-9CC7-77FC115050E7}"/>
              </a:ext>
            </a:extLst>
          </p:cNvPr>
          <p:cNvSpPr>
            <a:spLocks noGrp="1"/>
          </p:cNvSpPr>
          <p:nvPr>
            <p:ph type="sldNum" sz="quarter" idx="12"/>
          </p:nvPr>
        </p:nvSpPr>
        <p:spPr/>
        <p:txBody>
          <a:bodyPr/>
          <a:lstStyle/>
          <a:p>
            <a:fld id="{9C92A0F2-8233-40E7-A73E-E0A626CBF644}" type="slidenum">
              <a:rPr lang="en-IN" smtClean="0"/>
              <a:t>‹#›</a:t>
            </a:fld>
            <a:endParaRPr lang="en-IN"/>
          </a:p>
        </p:txBody>
      </p:sp>
    </p:spTree>
    <p:extLst>
      <p:ext uri="{BB962C8B-B14F-4D97-AF65-F5344CB8AC3E}">
        <p14:creationId xmlns:p14="http://schemas.microsoft.com/office/powerpoint/2010/main" val="352482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76B90-B035-4839-94B5-8444195CFF2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5CCD6AD-B0B5-40F4-B028-E0BE3A53F7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559C0C4-BF4E-4EBB-8840-224B48CC53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91C2E35-6291-49AD-8CDC-439A76C8F968}"/>
              </a:ext>
            </a:extLst>
          </p:cNvPr>
          <p:cNvSpPr>
            <a:spLocks noGrp="1"/>
          </p:cNvSpPr>
          <p:nvPr>
            <p:ph type="dt" sz="half" idx="10"/>
          </p:nvPr>
        </p:nvSpPr>
        <p:spPr/>
        <p:txBody>
          <a:bodyPr/>
          <a:lstStyle/>
          <a:p>
            <a:fld id="{98602443-C175-4A39-BC79-CEFA3497F219}" type="datetimeFigureOut">
              <a:rPr lang="en-IN" smtClean="0"/>
              <a:t>08-04-2021</a:t>
            </a:fld>
            <a:endParaRPr lang="en-IN"/>
          </a:p>
        </p:txBody>
      </p:sp>
      <p:sp>
        <p:nvSpPr>
          <p:cNvPr id="6" name="Footer Placeholder 5">
            <a:extLst>
              <a:ext uri="{FF2B5EF4-FFF2-40B4-BE49-F238E27FC236}">
                <a16:creationId xmlns:a16="http://schemas.microsoft.com/office/drawing/2014/main" id="{22F167C2-02DE-4B48-8367-C157C05FED3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6E8EC36-1BF9-42F3-8A31-34EDB5B3B143}"/>
              </a:ext>
            </a:extLst>
          </p:cNvPr>
          <p:cNvSpPr>
            <a:spLocks noGrp="1"/>
          </p:cNvSpPr>
          <p:nvPr>
            <p:ph type="sldNum" sz="quarter" idx="12"/>
          </p:nvPr>
        </p:nvSpPr>
        <p:spPr/>
        <p:txBody>
          <a:bodyPr/>
          <a:lstStyle/>
          <a:p>
            <a:fld id="{9C92A0F2-8233-40E7-A73E-E0A626CBF644}" type="slidenum">
              <a:rPr lang="en-IN" smtClean="0"/>
              <a:t>‹#›</a:t>
            </a:fld>
            <a:endParaRPr lang="en-IN"/>
          </a:p>
        </p:txBody>
      </p:sp>
    </p:spTree>
    <p:extLst>
      <p:ext uri="{BB962C8B-B14F-4D97-AF65-F5344CB8AC3E}">
        <p14:creationId xmlns:p14="http://schemas.microsoft.com/office/powerpoint/2010/main" val="4219811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B5B5-2C81-4A31-BC64-46CCB075E98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6E5D8B7-AEED-445B-9F8E-4EA270F536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D240EA-6D4B-4C10-AAA4-1E8B388EB7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1FDB208-202D-4157-82B8-DDE4ECAC81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B6FCF4-8562-4266-B50D-4C9CA133C5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7BDEB87-0614-4C4C-888A-8CB18E908492}"/>
              </a:ext>
            </a:extLst>
          </p:cNvPr>
          <p:cNvSpPr>
            <a:spLocks noGrp="1"/>
          </p:cNvSpPr>
          <p:nvPr>
            <p:ph type="dt" sz="half" idx="10"/>
          </p:nvPr>
        </p:nvSpPr>
        <p:spPr/>
        <p:txBody>
          <a:bodyPr/>
          <a:lstStyle/>
          <a:p>
            <a:fld id="{98602443-C175-4A39-BC79-CEFA3497F219}" type="datetimeFigureOut">
              <a:rPr lang="en-IN" smtClean="0"/>
              <a:t>08-04-2021</a:t>
            </a:fld>
            <a:endParaRPr lang="en-IN"/>
          </a:p>
        </p:txBody>
      </p:sp>
      <p:sp>
        <p:nvSpPr>
          <p:cNvPr id="8" name="Footer Placeholder 7">
            <a:extLst>
              <a:ext uri="{FF2B5EF4-FFF2-40B4-BE49-F238E27FC236}">
                <a16:creationId xmlns:a16="http://schemas.microsoft.com/office/drawing/2014/main" id="{C0C938A2-2DDF-4649-B7E2-A9FA414DCA3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35C66C7-7A49-4C48-8D10-95A72C146136}"/>
              </a:ext>
            </a:extLst>
          </p:cNvPr>
          <p:cNvSpPr>
            <a:spLocks noGrp="1"/>
          </p:cNvSpPr>
          <p:nvPr>
            <p:ph type="sldNum" sz="quarter" idx="12"/>
          </p:nvPr>
        </p:nvSpPr>
        <p:spPr/>
        <p:txBody>
          <a:bodyPr/>
          <a:lstStyle/>
          <a:p>
            <a:fld id="{9C92A0F2-8233-40E7-A73E-E0A626CBF644}" type="slidenum">
              <a:rPr lang="en-IN" smtClean="0"/>
              <a:t>‹#›</a:t>
            </a:fld>
            <a:endParaRPr lang="en-IN"/>
          </a:p>
        </p:txBody>
      </p:sp>
    </p:spTree>
    <p:extLst>
      <p:ext uri="{BB962C8B-B14F-4D97-AF65-F5344CB8AC3E}">
        <p14:creationId xmlns:p14="http://schemas.microsoft.com/office/powerpoint/2010/main" val="318541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0E417-CAF9-466C-BB55-0D2B947E2CC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3BBF3A5-E3CD-48A6-83E3-3338763D66B8}"/>
              </a:ext>
            </a:extLst>
          </p:cNvPr>
          <p:cNvSpPr>
            <a:spLocks noGrp="1"/>
          </p:cNvSpPr>
          <p:nvPr>
            <p:ph type="dt" sz="half" idx="10"/>
          </p:nvPr>
        </p:nvSpPr>
        <p:spPr/>
        <p:txBody>
          <a:bodyPr/>
          <a:lstStyle/>
          <a:p>
            <a:fld id="{98602443-C175-4A39-BC79-CEFA3497F219}" type="datetimeFigureOut">
              <a:rPr lang="en-IN" smtClean="0"/>
              <a:t>08-04-2021</a:t>
            </a:fld>
            <a:endParaRPr lang="en-IN"/>
          </a:p>
        </p:txBody>
      </p:sp>
      <p:sp>
        <p:nvSpPr>
          <p:cNvPr id="4" name="Footer Placeholder 3">
            <a:extLst>
              <a:ext uri="{FF2B5EF4-FFF2-40B4-BE49-F238E27FC236}">
                <a16:creationId xmlns:a16="http://schemas.microsoft.com/office/drawing/2014/main" id="{E0874C7C-7591-429F-8062-5AB182401C7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107AFDE-2C0C-4E91-9863-47FA0EB9BFD4}"/>
              </a:ext>
            </a:extLst>
          </p:cNvPr>
          <p:cNvSpPr>
            <a:spLocks noGrp="1"/>
          </p:cNvSpPr>
          <p:nvPr>
            <p:ph type="sldNum" sz="quarter" idx="12"/>
          </p:nvPr>
        </p:nvSpPr>
        <p:spPr/>
        <p:txBody>
          <a:bodyPr/>
          <a:lstStyle/>
          <a:p>
            <a:fld id="{9C92A0F2-8233-40E7-A73E-E0A626CBF644}" type="slidenum">
              <a:rPr lang="en-IN" smtClean="0"/>
              <a:t>‹#›</a:t>
            </a:fld>
            <a:endParaRPr lang="en-IN"/>
          </a:p>
        </p:txBody>
      </p:sp>
    </p:spTree>
    <p:extLst>
      <p:ext uri="{BB962C8B-B14F-4D97-AF65-F5344CB8AC3E}">
        <p14:creationId xmlns:p14="http://schemas.microsoft.com/office/powerpoint/2010/main" val="59703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C0B1-705A-4927-8F7E-840B30A6DBEA}"/>
              </a:ext>
            </a:extLst>
          </p:cNvPr>
          <p:cNvSpPr>
            <a:spLocks noGrp="1"/>
          </p:cNvSpPr>
          <p:nvPr>
            <p:ph type="dt" sz="half" idx="10"/>
          </p:nvPr>
        </p:nvSpPr>
        <p:spPr/>
        <p:txBody>
          <a:bodyPr/>
          <a:lstStyle/>
          <a:p>
            <a:fld id="{98602443-C175-4A39-BC79-CEFA3497F219}" type="datetimeFigureOut">
              <a:rPr lang="en-IN" smtClean="0"/>
              <a:t>08-04-2021</a:t>
            </a:fld>
            <a:endParaRPr lang="en-IN"/>
          </a:p>
        </p:txBody>
      </p:sp>
      <p:sp>
        <p:nvSpPr>
          <p:cNvPr id="3" name="Footer Placeholder 2">
            <a:extLst>
              <a:ext uri="{FF2B5EF4-FFF2-40B4-BE49-F238E27FC236}">
                <a16:creationId xmlns:a16="http://schemas.microsoft.com/office/drawing/2014/main" id="{3160C871-9768-415B-95D8-7E36EB6413E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3D27C94-D432-428E-980C-03E7C19C96F4}"/>
              </a:ext>
            </a:extLst>
          </p:cNvPr>
          <p:cNvSpPr>
            <a:spLocks noGrp="1"/>
          </p:cNvSpPr>
          <p:nvPr>
            <p:ph type="sldNum" sz="quarter" idx="12"/>
          </p:nvPr>
        </p:nvSpPr>
        <p:spPr/>
        <p:txBody>
          <a:bodyPr/>
          <a:lstStyle/>
          <a:p>
            <a:fld id="{9C92A0F2-8233-40E7-A73E-E0A626CBF644}" type="slidenum">
              <a:rPr lang="en-IN" smtClean="0"/>
              <a:t>‹#›</a:t>
            </a:fld>
            <a:endParaRPr lang="en-IN"/>
          </a:p>
        </p:txBody>
      </p:sp>
    </p:spTree>
    <p:extLst>
      <p:ext uri="{BB962C8B-B14F-4D97-AF65-F5344CB8AC3E}">
        <p14:creationId xmlns:p14="http://schemas.microsoft.com/office/powerpoint/2010/main" val="40924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98DBD-DA18-40EF-BEFE-1D6DAC54D5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8EDEE60-1E81-4F93-A039-A98FE2EE75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54538F8-4BE0-4C61-93E3-EB9221B3D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9E7C20-D5CB-4E56-881F-B91152C5AED4}"/>
              </a:ext>
            </a:extLst>
          </p:cNvPr>
          <p:cNvSpPr>
            <a:spLocks noGrp="1"/>
          </p:cNvSpPr>
          <p:nvPr>
            <p:ph type="dt" sz="half" idx="10"/>
          </p:nvPr>
        </p:nvSpPr>
        <p:spPr/>
        <p:txBody>
          <a:bodyPr/>
          <a:lstStyle/>
          <a:p>
            <a:fld id="{98602443-C175-4A39-BC79-CEFA3497F219}" type="datetimeFigureOut">
              <a:rPr lang="en-IN" smtClean="0"/>
              <a:t>08-04-2021</a:t>
            </a:fld>
            <a:endParaRPr lang="en-IN"/>
          </a:p>
        </p:txBody>
      </p:sp>
      <p:sp>
        <p:nvSpPr>
          <p:cNvPr id="6" name="Footer Placeholder 5">
            <a:extLst>
              <a:ext uri="{FF2B5EF4-FFF2-40B4-BE49-F238E27FC236}">
                <a16:creationId xmlns:a16="http://schemas.microsoft.com/office/drawing/2014/main" id="{974C3AF1-F26B-4F64-8E24-EAE3C9B5186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33F859A-69A1-410A-B4DB-6A71F7D82CEE}"/>
              </a:ext>
            </a:extLst>
          </p:cNvPr>
          <p:cNvSpPr>
            <a:spLocks noGrp="1"/>
          </p:cNvSpPr>
          <p:nvPr>
            <p:ph type="sldNum" sz="quarter" idx="12"/>
          </p:nvPr>
        </p:nvSpPr>
        <p:spPr/>
        <p:txBody>
          <a:bodyPr/>
          <a:lstStyle/>
          <a:p>
            <a:fld id="{9C92A0F2-8233-40E7-A73E-E0A626CBF644}" type="slidenum">
              <a:rPr lang="en-IN" smtClean="0"/>
              <a:t>‹#›</a:t>
            </a:fld>
            <a:endParaRPr lang="en-IN"/>
          </a:p>
        </p:txBody>
      </p:sp>
    </p:spTree>
    <p:extLst>
      <p:ext uri="{BB962C8B-B14F-4D97-AF65-F5344CB8AC3E}">
        <p14:creationId xmlns:p14="http://schemas.microsoft.com/office/powerpoint/2010/main" val="253857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7D3D-2902-4014-8F2D-6FAD8694DA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1B2A2BA-F9BA-4394-AA0C-E74757091A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439DBD6-D94E-4887-B68E-7953CF736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DDB7C-D226-4C5F-A47C-C9CEEA96BEF1}"/>
              </a:ext>
            </a:extLst>
          </p:cNvPr>
          <p:cNvSpPr>
            <a:spLocks noGrp="1"/>
          </p:cNvSpPr>
          <p:nvPr>
            <p:ph type="dt" sz="half" idx="10"/>
          </p:nvPr>
        </p:nvSpPr>
        <p:spPr/>
        <p:txBody>
          <a:bodyPr/>
          <a:lstStyle/>
          <a:p>
            <a:fld id="{98602443-C175-4A39-BC79-CEFA3497F219}" type="datetimeFigureOut">
              <a:rPr lang="en-IN" smtClean="0"/>
              <a:t>08-04-2021</a:t>
            </a:fld>
            <a:endParaRPr lang="en-IN"/>
          </a:p>
        </p:txBody>
      </p:sp>
      <p:sp>
        <p:nvSpPr>
          <p:cNvPr id="6" name="Footer Placeholder 5">
            <a:extLst>
              <a:ext uri="{FF2B5EF4-FFF2-40B4-BE49-F238E27FC236}">
                <a16:creationId xmlns:a16="http://schemas.microsoft.com/office/drawing/2014/main" id="{F2700C20-F91D-435F-B335-B707156ADD3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0A6B9F6-2114-4E02-AC0C-8C3FF13834FC}"/>
              </a:ext>
            </a:extLst>
          </p:cNvPr>
          <p:cNvSpPr>
            <a:spLocks noGrp="1"/>
          </p:cNvSpPr>
          <p:nvPr>
            <p:ph type="sldNum" sz="quarter" idx="12"/>
          </p:nvPr>
        </p:nvSpPr>
        <p:spPr/>
        <p:txBody>
          <a:bodyPr/>
          <a:lstStyle/>
          <a:p>
            <a:fld id="{9C92A0F2-8233-40E7-A73E-E0A626CBF644}" type="slidenum">
              <a:rPr lang="en-IN" smtClean="0"/>
              <a:t>‹#›</a:t>
            </a:fld>
            <a:endParaRPr lang="en-IN"/>
          </a:p>
        </p:txBody>
      </p:sp>
    </p:spTree>
    <p:extLst>
      <p:ext uri="{BB962C8B-B14F-4D97-AF65-F5344CB8AC3E}">
        <p14:creationId xmlns:p14="http://schemas.microsoft.com/office/powerpoint/2010/main" val="1469647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BE9FDC-B37E-499E-A6D8-46BDF95FE0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7F176B4-2B9A-45B0-B490-0325E87533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92F-58C9-4B51-83AA-95A7AE8419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02443-C175-4A39-BC79-CEFA3497F219}" type="datetimeFigureOut">
              <a:rPr lang="en-IN" smtClean="0"/>
              <a:t>08-04-2021</a:t>
            </a:fld>
            <a:endParaRPr lang="en-IN"/>
          </a:p>
        </p:txBody>
      </p:sp>
      <p:sp>
        <p:nvSpPr>
          <p:cNvPr id="5" name="Footer Placeholder 4">
            <a:extLst>
              <a:ext uri="{FF2B5EF4-FFF2-40B4-BE49-F238E27FC236}">
                <a16:creationId xmlns:a16="http://schemas.microsoft.com/office/drawing/2014/main" id="{D3417DB8-C4D2-46CB-9707-9EFBDD97C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68A030E-3C65-4D7C-B3B7-03D259AC0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2A0F2-8233-40E7-A73E-E0A626CBF644}" type="slidenum">
              <a:rPr lang="en-IN" smtClean="0"/>
              <a:t>‹#›</a:t>
            </a:fld>
            <a:endParaRPr lang="en-IN"/>
          </a:p>
        </p:txBody>
      </p:sp>
    </p:spTree>
    <p:extLst>
      <p:ext uri="{BB962C8B-B14F-4D97-AF65-F5344CB8AC3E}">
        <p14:creationId xmlns:p14="http://schemas.microsoft.com/office/powerpoint/2010/main" val="3314328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87641EC-3E60-497B-9C70-2475335CAFD9}"/>
              </a:ext>
            </a:extLst>
          </p:cNvPr>
          <p:cNvSpPr>
            <a:spLocks noGrp="1"/>
          </p:cNvSpPr>
          <p:nvPr>
            <p:ph type="subTitle" idx="1"/>
          </p:nvPr>
        </p:nvSpPr>
        <p:spPr>
          <a:xfrm>
            <a:off x="4238624" y="3816351"/>
            <a:ext cx="9144000" cy="1655762"/>
          </a:xfrm>
        </p:spPr>
        <p:txBody>
          <a:bodyPr>
            <a:normAutofit lnSpcReduction="10000"/>
          </a:bodyPr>
          <a:lstStyle/>
          <a:p>
            <a:r>
              <a:rPr lang="en-IN" sz="3200" dirty="0">
                <a:solidFill>
                  <a:srgbClr val="0070C0"/>
                </a:solidFill>
              </a:rPr>
              <a:t>Why is it a Spectacular Ambition?</a:t>
            </a:r>
          </a:p>
          <a:p>
            <a:r>
              <a:rPr lang="en-IN" sz="3200" dirty="0">
                <a:solidFill>
                  <a:srgbClr val="0070C0"/>
                </a:solidFill>
              </a:rPr>
              <a:t>OR</a:t>
            </a:r>
          </a:p>
          <a:p>
            <a:r>
              <a:rPr lang="en-IN" sz="3200" dirty="0">
                <a:solidFill>
                  <a:srgbClr val="0070C0"/>
                </a:solidFill>
              </a:rPr>
              <a:t>What is the ‘BIG DEAL’ ?</a:t>
            </a:r>
          </a:p>
        </p:txBody>
      </p:sp>
      <p:sp>
        <p:nvSpPr>
          <p:cNvPr id="4" name="TextBox 3">
            <a:extLst>
              <a:ext uri="{FF2B5EF4-FFF2-40B4-BE49-F238E27FC236}">
                <a16:creationId xmlns:a16="http://schemas.microsoft.com/office/drawing/2014/main" id="{C17DCA20-6EF9-4B65-893E-66399BDF4799}"/>
              </a:ext>
            </a:extLst>
          </p:cNvPr>
          <p:cNvSpPr txBox="1"/>
          <p:nvPr/>
        </p:nvSpPr>
        <p:spPr>
          <a:xfrm>
            <a:off x="8172450" y="6036469"/>
            <a:ext cx="3357563" cy="461665"/>
          </a:xfrm>
          <a:prstGeom prst="rect">
            <a:avLst/>
          </a:prstGeom>
          <a:noFill/>
        </p:spPr>
        <p:txBody>
          <a:bodyPr wrap="square" rtlCol="0">
            <a:spAutoFit/>
          </a:bodyPr>
          <a:lstStyle/>
          <a:p>
            <a:r>
              <a:rPr lang="en-IN" sz="2400" dirty="0">
                <a:latin typeface="Comic Sans MS" panose="030F0702030302020204" pitchFamily="66" charset="0"/>
              </a:rPr>
              <a:t>Abhijit Das</a:t>
            </a:r>
          </a:p>
        </p:txBody>
      </p:sp>
      <p:sp>
        <p:nvSpPr>
          <p:cNvPr id="6" name="Explosion: 14 Points 5">
            <a:extLst>
              <a:ext uri="{FF2B5EF4-FFF2-40B4-BE49-F238E27FC236}">
                <a16:creationId xmlns:a16="http://schemas.microsoft.com/office/drawing/2014/main" id="{C4FFA64E-E6BB-4D01-B686-571C12711A3E}"/>
              </a:ext>
            </a:extLst>
          </p:cNvPr>
          <p:cNvSpPr/>
          <p:nvPr/>
        </p:nvSpPr>
        <p:spPr>
          <a:xfrm rot="20787372">
            <a:off x="-84286" y="836718"/>
            <a:ext cx="10212552" cy="4031401"/>
          </a:xfrm>
          <a:prstGeom prst="irregularSeal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itle 1">
            <a:extLst>
              <a:ext uri="{FF2B5EF4-FFF2-40B4-BE49-F238E27FC236}">
                <a16:creationId xmlns:a16="http://schemas.microsoft.com/office/drawing/2014/main" id="{76944059-17A1-47B7-AEFD-F0B436B8F93F}"/>
              </a:ext>
            </a:extLst>
          </p:cNvPr>
          <p:cNvSpPr>
            <a:spLocks noGrp="1"/>
          </p:cNvSpPr>
          <p:nvPr>
            <p:ph type="ctrTitle"/>
          </p:nvPr>
        </p:nvSpPr>
        <p:spPr>
          <a:xfrm rot="20331459">
            <a:off x="-53215" y="1400641"/>
            <a:ext cx="9144000" cy="2041967"/>
          </a:xfrm>
        </p:spPr>
        <p:txBody>
          <a:bodyPr>
            <a:normAutofit/>
          </a:bodyPr>
          <a:lstStyle/>
          <a:p>
            <a:r>
              <a:rPr lang="en-IN" sz="5400" b="1" dirty="0">
                <a:solidFill>
                  <a:srgbClr val="CC3300"/>
                </a:solidFill>
              </a:rPr>
              <a:t>Leaving No One Behind !</a:t>
            </a:r>
          </a:p>
        </p:txBody>
      </p:sp>
    </p:spTree>
    <p:extLst>
      <p:ext uri="{BB962C8B-B14F-4D97-AF65-F5344CB8AC3E}">
        <p14:creationId xmlns:p14="http://schemas.microsoft.com/office/powerpoint/2010/main" val="280644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4AE2FB-615F-40DC-B95B-CE3B83B5EDF6}"/>
              </a:ext>
            </a:extLst>
          </p:cNvPr>
          <p:cNvSpPr>
            <a:spLocks noGrp="1"/>
          </p:cNvSpPr>
          <p:nvPr>
            <p:ph type="title"/>
          </p:nvPr>
        </p:nvSpPr>
        <p:spPr>
          <a:xfrm>
            <a:off x="640080" y="325369"/>
            <a:ext cx="4368602" cy="1956841"/>
          </a:xfrm>
        </p:spPr>
        <p:txBody>
          <a:bodyPr anchor="b">
            <a:normAutofit/>
          </a:bodyPr>
          <a:lstStyle/>
          <a:p>
            <a:r>
              <a:rPr lang="en-IN" sz="4200"/>
              <a:t>The Ethical Conundrum………..</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2E1496-0596-46FB-B97C-1AB56F29458A}"/>
              </a:ext>
            </a:extLst>
          </p:cNvPr>
          <p:cNvSpPr>
            <a:spLocks noGrp="1"/>
          </p:cNvSpPr>
          <p:nvPr>
            <p:ph idx="1"/>
          </p:nvPr>
        </p:nvSpPr>
        <p:spPr>
          <a:xfrm>
            <a:off x="640080" y="2872899"/>
            <a:ext cx="4243589" cy="3320668"/>
          </a:xfrm>
        </p:spPr>
        <p:txBody>
          <a:bodyPr>
            <a:normAutofit/>
          </a:bodyPr>
          <a:lstStyle/>
          <a:p>
            <a:pPr marL="0" indent="0">
              <a:buNone/>
            </a:pPr>
            <a:r>
              <a:rPr lang="en-IN" sz="2200"/>
              <a:t>Who do we Evaluators ‘serve’ ?</a:t>
            </a:r>
          </a:p>
          <a:p>
            <a:pPr lvl="1"/>
            <a:r>
              <a:rPr lang="en-IN" sz="2200"/>
              <a:t>Donors</a:t>
            </a:r>
          </a:p>
          <a:p>
            <a:pPr lvl="1"/>
            <a:r>
              <a:rPr lang="en-IN" sz="2200"/>
              <a:t>International Agencies</a:t>
            </a:r>
          </a:p>
          <a:p>
            <a:pPr lvl="1"/>
            <a:r>
              <a:rPr lang="en-IN" sz="2200"/>
              <a:t>Country Governments</a:t>
            </a:r>
          </a:p>
          <a:p>
            <a:pPr lvl="1"/>
            <a:r>
              <a:rPr lang="en-IN" sz="2200"/>
              <a:t>Programme Impementors</a:t>
            </a:r>
          </a:p>
          <a:p>
            <a:pPr lvl="1"/>
            <a:r>
              <a:rPr lang="en-IN" sz="2200"/>
              <a:t>Vested Interest Groups in the Community</a:t>
            </a:r>
          </a:p>
          <a:p>
            <a:pPr lvl="1"/>
            <a:r>
              <a:rPr lang="en-IN" sz="2200"/>
              <a:t>Those who often get ‘Left Behind’</a:t>
            </a:r>
          </a:p>
        </p:txBody>
      </p:sp>
      <p:pic>
        <p:nvPicPr>
          <p:cNvPr id="8" name="Picture 7">
            <a:extLst>
              <a:ext uri="{FF2B5EF4-FFF2-40B4-BE49-F238E27FC236}">
                <a16:creationId xmlns:a16="http://schemas.microsoft.com/office/drawing/2014/main" id="{44C693F5-9E08-40B0-934D-8690B7F03630}"/>
              </a:ext>
            </a:extLst>
          </p:cNvPr>
          <p:cNvPicPr>
            <a:picLocks noChangeAspect="1"/>
          </p:cNvPicPr>
          <p:nvPr/>
        </p:nvPicPr>
        <p:blipFill rotWithShape="1">
          <a:blip r:embed="rId2"/>
          <a:srcRect r="1" b="1051"/>
          <a:stretch/>
        </p:blipFill>
        <p:spPr>
          <a:xfrm>
            <a:off x="5311702" y="-1792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9" name="TextBox 8">
            <a:extLst>
              <a:ext uri="{FF2B5EF4-FFF2-40B4-BE49-F238E27FC236}">
                <a16:creationId xmlns:a16="http://schemas.microsoft.com/office/drawing/2014/main" id="{24A7AAFD-BF0A-4B8B-AF4E-944F17906F9B}"/>
              </a:ext>
            </a:extLst>
          </p:cNvPr>
          <p:cNvSpPr txBox="1"/>
          <p:nvPr/>
        </p:nvSpPr>
        <p:spPr>
          <a:xfrm>
            <a:off x="6598025" y="797859"/>
            <a:ext cx="1730188" cy="461665"/>
          </a:xfrm>
          <a:prstGeom prst="rect">
            <a:avLst/>
          </a:prstGeom>
          <a:noFill/>
        </p:spPr>
        <p:txBody>
          <a:bodyPr wrap="square" rtlCol="0">
            <a:spAutoFit/>
          </a:bodyPr>
          <a:lstStyle/>
          <a:p>
            <a:r>
              <a:rPr lang="en-IN" sz="2400" dirty="0">
                <a:solidFill>
                  <a:srgbClr val="660066"/>
                </a:solidFill>
              </a:rPr>
              <a:t>Outcomes?</a:t>
            </a:r>
          </a:p>
        </p:txBody>
      </p:sp>
    </p:spTree>
    <p:extLst>
      <p:ext uri="{BB962C8B-B14F-4D97-AF65-F5344CB8AC3E}">
        <p14:creationId xmlns:p14="http://schemas.microsoft.com/office/powerpoint/2010/main" val="671790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Charity, volunteering and donating concept. Raised up human hands with red hearts. Children's hands are holding heart symbols Charity, volunteering and donating concept. Raised up human hands with red hearts. Children's hands are holding heart symbols. Vector community stock illustrations">
            <a:extLst>
              <a:ext uri="{FF2B5EF4-FFF2-40B4-BE49-F238E27FC236}">
                <a16:creationId xmlns:a16="http://schemas.microsoft.com/office/drawing/2014/main" id="{89C58F63-FA5A-4A68-BB40-6A2BE7DC39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E9CEFE-E8E0-4B86-8E6B-19B537CF2F1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Thank You</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832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7A020-7183-472D-8A0C-6D478256CE00}"/>
              </a:ext>
            </a:extLst>
          </p:cNvPr>
          <p:cNvSpPr>
            <a:spLocks noGrp="1"/>
          </p:cNvSpPr>
          <p:nvPr>
            <p:ph type="title"/>
          </p:nvPr>
        </p:nvSpPr>
        <p:spPr>
          <a:xfrm>
            <a:off x="1495425" y="265113"/>
            <a:ext cx="10515600" cy="992188"/>
          </a:xfrm>
        </p:spPr>
        <p:txBody>
          <a:bodyPr/>
          <a:lstStyle/>
          <a:p>
            <a:r>
              <a:rPr lang="en-IN" dirty="0"/>
              <a:t>The Evaluators’ Conundrum…….</a:t>
            </a:r>
          </a:p>
        </p:txBody>
      </p:sp>
      <p:sp>
        <p:nvSpPr>
          <p:cNvPr id="3" name="Content Placeholder 2">
            <a:extLst>
              <a:ext uri="{FF2B5EF4-FFF2-40B4-BE49-F238E27FC236}">
                <a16:creationId xmlns:a16="http://schemas.microsoft.com/office/drawing/2014/main" id="{61A94C30-0FBA-4414-AA74-1616365D4547}"/>
              </a:ext>
            </a:extLst>
          </p:cNvPr>
          <p:cNvSpPr>
            <a:spLocks noGrp="1"/>
          </p:cNvSpPr>
          <p:nvPr>
            <p:ph idx="1"/>
          </p:nvPr>
        </p:nvSpPr>
        <p:spPr>
          <a:xfrm>
            <a:off x="838200" y="1162051"/>
            <a:ext cx="10515600" cy="3695700"/>
          </a:xfrm>
        </p:spPr>
        <p:txBody>
          <a:bodyPr>
            <a:normAutofit/>
          </a:bodyPr>
          <a:lstStyle/>
          <a:p>
            <a:pPr marL="0" indent="0" algn="ctr">
              <a:buNone/>
            </a:pPr>
            <a:r>
              <a:rPr lang="en-IN" sz="2400" b="1" dirty="0"/>
              <a:t>Lofty Goals and Modest Achievements</a:t>
            </a:r>
          </a:p>
          <a:p>
            <a:pPr marL="0" indent="0">
              <a:buNone/>
            </a:pPr>
            <a:r>
              <a:rPr lang="en-IN" sz="2400" b="1" dirty="0"/>
              <a:t>Grand Aspirations</a:t>
            </a:r>
          </a:p>
          <a:p>
            <a:r>
              <a:rPr lang="en-IN" sz="2400" dirty="0"/>
              <a:t>Human Rights for All</a:t>
            </a:r>
          </a:p>
          <a:p>
            <a:r>
              <a:rPr lang="en-IN" sz="2400" dirty="0"/>
              <a:t>Health For All by 2000 , Education for All 2015…….</a:t>
            </a:r>
          </a:p>
          <a:p>
            <a:pPr marL="0" indent="0">
              <a:buNone/>
            </a:pPr>
            <a:r>
              <a:rPr lang="en-IN" sz="2400" b="1" dirty="0"/>
              <a:t>Rights based Development</a:t>
            </a:r>
          </a:p>
          <a:p>
            <a:pPr marL="0" indent="0">
              <a:buNone/>
            </a:pPr>
            <a:r>
              <a:rPr lang="en-IN" sz="2400" dirty="0"/>
              <a:t>Rio Conference, Vienna Conference, Cairo Conference, Beijing Conference…….</a:t>
            </a:r>
          </a:p>
          <a:p>
            <a:pPr marL="0" indent="0">
              <a:buNone/>
            </a:pPr>
            <a:r>
              <a:rPr lang="en-IN" sz="2400" b="1" dirty="0"/>
              <a:t>Development with focus on the Poor</a:t>
            </a:r>
          </a:p>
          <a:p>
            <a:r>
              <a:rPr lang="en-IN" sz="2400" dirty="0"/>
              <a:t>Millennium Development Goals (MDGs – 5 Goals)</a:t>
            </a:r>
          </a:p>
        </p:txBody>
      </p:sp>
      <p:pic>
        <p:nvPicPr>
          <p:cNvPr id="1026" name="Picture 2" descr="Failed Rubber Stamp HD Stock Images | Shutterstock">
            <a:extLst>
              <a:ext uri="{FF2B5EF4-FFF2-40B4-BE49-F238E27FC236}">
                <a16:creationId xmlns:a16="http://schemas.microsoft.com/office/drawing/2014/main" id="{7B8D8B75-A091-496F-BD3A-592E2A20E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7363" y="671424"/>
            <a:ext cx="24765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Question Is What Happened to the Question Mark? - Proof That Blog">
            <a:extLst>
              <a:ext uri="{FF2B5EF4-FFF2-40B4-BE49-F238E27FC236}">
                <a16:creationId xmlns:a16="http://schemas.microsoft.com/office/drawing/2014/main" id="{4703D43B-7D42-4B21-9E9C-92F6A642B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822914"/>
            <a:ext cx="1477328" cy="1477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ECE44C5-0770-45C0-89EA-08796AD2C2E7}"/>
              </a:ext>
            </a:extLst>
          </p:cNvPr>
          <p:cNvSpPr txBox="1"/>
          <p:nvPr/>
        </p:nvSpPr>
        <p:spPr>
          <a:xfrm>
            <a:off x="2452687" y="4857751"/>
            <a:ext cx="9312275" cy="1477328"/>
          </a:xfrm>
          <a:prstGeom prst="rect">
            <a:avLst/>
          </a:prstGeom>
          <a:noFill/>
        </p:spPr>
        <p:txBody>
          <a:bodyPr wrap="square" rtlCol="0">
            <a:spAutoFit/>
          </a:bodyPr>
          <a:lstStyle/>
          <a:p>
            <a:pPr marL="0" indent="0">
              <a:buNone/>
            </a:pPr>
            <a:r>
              <a:rPr lang="en-IN" sz="2400" b="1" dirty="0"/>
              <a:t>Sustainable Development for All </a:t>
            </a:r>
            <a:r>
              <a:rPr lang="en-IN" sz="2400" dirty="0"/>
              <a:t>( Include the Non-Poor BUT Leave No One Behind)</a:t>
            </a:r>
          </a:p>
          <a:p>
            <a:r>
              <a:rPr lang="en-IN" sz="2400" dirty="0"/>
              <a:t>Sustainable Development Goals ( 17 Goals – Numerous Indicators)</a:t>
            </a:r>
          </a:p>
          <a:p>
            <a:endParaRPr lang="en-IN" dirty="0"/>
          </a:p>
        </p:txBody>
      </p:sp>
      <p:sp>
        <p:nvSpPr>
          <p:cNvPr id="5" name="TextBox 4">
            <a:extLst>
              <a:ext uri="{FF2B5EF4-FFF2-40B4-BE49-F238E27FC236}">
                <a16:creationId xmlns:a16="http://schemas.microsoft.com/office/drawing/2014/main" id="{445E81C0-1457-4A31-9F7D-4384F45EEE6B}"/>
              </a:ext>
            </a:extLst>
          </p:cNvPr>
          <p:cNvSpPr txBox="1"/>
          <p:nvPr/>
        </p:nvSpPr>
        <p:spPr>
          <a:xfrm>
            <a:off x="333375" y="6300242"/>
            <a:ext cx="4238625" cy="646331"/>
          </a:xfrm>
          <a:prstGeom prst="rect">
            <a:avLst/>
          </a:prstGeom>
          <a:noFill/>
        </p:spPr>
        <p:txBody>
          <a:bodyPr wrap="square" rtlCol="0">
            <a:spAutoFit/>
          </a:bodyPr>
          <a:lstStyle/>
          <a:p>
            <a:r>
              <a:rPr lang="en-IN" sz="1800" b="1" dirty="0"/>
              <a:t>HOW TO MAKE THIS WORK</a:t>
            </a:r>
          </a:p>
          <a:p>
            <a:endParaRPr lang="en-IN" b="1" dirty="0"/>
          </a:p>
        </p:txBody>
      </p:sp>
    </p:spTree>
    <p:extLst>
      <p:ext uri="{BB962C8B-B14F-4D97-AF65-F5344CB8AC3E}">
        <p14:creationId xmlns:p14="http://schemas.microsoft.com/office/powerpoint/2010/main" val="12096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90AF2B-E7AE-451F-B3C5-DE3734F77DE0}"/>
              </a:ext>
            </a:extLst>
          </p:cNvPr>
          <p:cNvSpPr>
            <a:spLocks noGrp="1"/>
          </p:cNvSpPr>
          <p:nvPr>
            <p:ph type="title"/>
          </p:nvPr>
        </p:nvSpPr>
        <p:spPr>
          <a:xfrm>
            <a:off x="524256" y="583616"/>
            <a:ext cx="3722141" cy="5520579"/>
          </a:xfrm>
        </p:spPr>
        <p:txBody>
          <a:bodyPr>
            <a:normAutofit/>
          </a:bodyPr>
          <a:lstStyle/>
          <a:p>
            <a:r>
              <a:rPr lang="en-IN" b="1">
                <a:solidFill>
                  <a:srgbClr val="FFFFFF"/>
                </a:solidFill>
              </a:rPr>
              <a:t>Why are ‘slow’ progress and ‘modest’ achievements NOT ENOUGH ?</a:t>
            </a: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300CBA24-83C8-4156-924A-3F79838A7B6D}"/>
              </a:ext>
            </a:extLst>
          </p:cNvPr>
          <p:cNvGraphicFramePr>
            <a:graphicFrameLocks noGrp="1"/>
          </p:cNvGraphicFramePr>
          <p:nvPr>
            <p:ph idx="1"/>
            <p:extLst>
              <p:ext uri="{D42A27DB-BD31-4B8C-83A1-F6EECF244321}">
                <p14:modId xmlns:p14="http://schemas.microsoft.com/office/powerpoint/2010/main" val="2062284529"/>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11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B07FF1-1EA0-4C02-98AA-87CDEF9D94AF}"/>
              </a:ext>
            </a:extLst>
          </p:cNvPr>
          <p:cNvSpPr>
            <a:spLocks noGrp="1"/>
          </p:cNvSpPr>
          <p:nvPr>
            <p:ph type="title"/>
          </p:nvPr>
        </p:nvSpPr>
        <p:spPr/>
        <p:txBody>
          <a:bodyPr/>
          <a:lstStyle/>
          <a:p>
            <a:pPr algn="ctr"/>
            <a:r>
              <a:rPr lang="en-IN" b="1" dirty="0"/>
              <a:t>Foundational Experiences</a:t>
            </a:r>
          </a:p>
        </p:txBody>
      </p:sp>
      <p:sp>
        <p:nvSpPr>
          <p:cNvPr id="6" name="Content Placeholder 5">
            <a:extLst>
              <a:ext uri="{FF2B5EF4-FFF2-40B4-BE49-F238E27FC236}">
                <a16:creationId xmlns:a16="http://schemas.microsoft.com/office/drawing/2014/main" id="{8492BAF2-2419-43CD-9A68-4F0434EE71CC}"/>
              </a:ext>
            </a:extLst>
          </p:cNvPr>
          <p:cNvSpPr>
            <a:spLocks noGrp="1"/>
          </p:cNvSpPr>
          <p:nvPr>
            <p:ph sz="half" idx="2"/>
          </p:nvPr>
        </p:nvSpPr>
        <p:spPr/>
        <p:txBody>
          <a:bodyPr>
            <a:normAutofit lnSpcReduction="10000"/>
          </a:bodyPr>
          <a:lstStyle/>
          <a:p>
            <a:pPr marL="0" indent="0">
              <a:buNone/>
            </a:pPr>
            <a:r>
              <a:rPr lang="en-IN" dirty="0"/>
              <a:t>The Story of Rani Jaiswal </a:t>
            </a:r>
          </a:p>
          <a:p>
            <a:pPr marL="0" indent="0">
              <a:buNone/>
            </a:pPr>
            <a:endParaRPr lang="en-IN" dirty="0"/>
          </a:p>
          <a:p>
            <a:pPr marL="0" indent="0" algn="ctr">
              <a:buNone/>
            </a:pPr>
            <a:r>
              <a:rPr lang="en-IN" dirty="0"/>
              <a:t>The story Behind the </a:t>
            </a:r>
          </a:p>
          <a:p>
            <a:pPr marL="0" indent="0" algn="ctr">
              <a:buNone/>
            </a:pPr>
            <a:r>
              <a:rPr lang="en-IN" dirty="0"/>
              <a:t>Indicators</a:t>
            </a:r>
          </a:p>
          <a:p>
            <a:pPr marL="0" indent="0">
              <a:buNone/>
            </a:pPr>
            <a:endParaRPr lang="en-IN" dirty="0"/>
          </a:p>
          <a:p>
            <a:pPr marL="0" indent="0">
              <a:buNone/>
            </a:pPr>
            <a:r>
              <a:rPr lang="en-IN" dirty="0"/>
              <a:t>The Case of ‘Typhoid Pneumonia’</a:t>
            </a:r>
          </a:p>
          <a:p>
            <a:pPr marL="0" indent="0">
              <a:buNone/>
            </a:pPr>
            <a:r>
              <a:rPr lang="en-IN" dirty="0"/>
              <a:t> </a:t>
            </a:r>
          </a:p>
          <a:p>
            <a:pPr marL="0" indent="0" algn="ctr">
              <a:buNone/>
            </a:pPr>
            <a:r>
              <a:rPr lang="en-IN" dirty="0"/>
              <a:t>Understanding </a:t>
            </a:r>
          </a:p>
          <a:p>
            <a:pPr marL="0" indent="0" algn="ctr">
              <a:buNone/>
            </a:pPr>
            <a:r>
              <a:rPr lang="en-IN" dirty="0"/>
              <a:t>Context</a:t>
            </a:r>
          </a:p>
        </p:txBody>
      </p:sp>
      <p:pic>
        <p:nvPicPr>
          <p:cNvPr id="11" name="Picture 10">
            <a:extLst>
              <a:ext uri="{FF2B5EF4-FFF2-40B4-BE49-F238E27FC236}">
                <a16:creationId xmlns:a16="http://schemas.microsoft.com/office/drawing/2014/main" id="{82541F32-83AD-4B10-AF89-872C8FDB08C3}"/>
              </a:ext>
            </a:extLst>
          </p:cNvPr>
          <p:cNvPicPr>
            <a:picLocks noChangeAspect="1"/>
          </p:cNvPicPr>
          <p:nvPr/>
        </p:nvPicPr>
        <p:blipFill>
          <a:blip r:embed="rId2"/>
          <a:stretch>
            <a:fillRect/>
          </a:stretch>
        </p:blipFill>
        <p:spPr>
          <a:xfrm>
            <a:off x="838200" y="1600994"/>
            <a:ext cx="4145684" cy="4800600"/>
          </a:xfrm>
          <a:prstGeom prst="rect">
            <a:avLst/>
          </a:prstGeom>
        </p:spPr>
      </p:pic>
      <p:sp>
        <p:nvSpPr>
          <p:cNvPr id="12" name="Oval 11">
            <a:extLst>
              <a:ext uri="{FF2B5EF4-FFF2-40B4-BE49-F238E27FC236}">
                <a16:creationId xmlns:a16="http://schemas.microsoft.com/office/drawing/2014/main" id="{21BF9AC5-68E7-4BC0-B337-13DA6140B899}"/>
              </a:ext>
            </a:extLst>
          </p:cNvPr>
          <p:cNvSpPr/>
          <p:nvPr/>
        </p:nvSpPr>
        <p:spPr>
          <a:xfrm>
            <a:off x="6585212" y="2563501"/>
            <a:ext cx="3952875" cy="1325563"/>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A02BFA60-B45D-46BA-927E-CF323273543E}"/>
              </a:ext>
            </a:extLst>
          </p:cNvPr>
          <p:cNvSpPr/>
          <p:nvPr/>
        </p:nvSpPr>
        <p:spPr>
          <a:xfrm>
            <a:off x="6737612" y="4893493"/>
            <a:ext cx="3952875" cy="1325563"/>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6864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9DFF6-8ADF-4DA0-B641-16F124195F19}"/>
              </a:ext>
            </a:extLst>
          </p:cNvPr>
          <p:cNvSpPr>
            <a:spLocks noGrp="1"/>
          </p:cNvSpPr>
          <p:nvPr>
            <p:ph type="title"/>
          </p:nvPr>
        </p:nvSpPr>
        <p:spPr>
          <a:xfrm>
            <a:off x="838200" y="963507"/>
            <a:ext cx="3494362" cy="4930986"/>
          </a:xfrm>
        </p:spPr>
        <p:txBody>
          <a:bodyPr>
            <a:normAutofit/>
          </a:bodyPr>
          <a:lstStyle/>
          <a:p>
            <a:pPr algn="ctr"/>
            <a:r>
              <a:rPr lang="en-IN" b="1" dirty="0">
                <a:solidFill>
                  <a:schemeClr val="accent1"/>
                </a:solidFill>
              </a:rPr>
              <a:t>‘Development’ Changes Relationships !</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30880CA-A6EF-48F0-BF9B-02CEAB198599}"/>
              </a:ext>
            </a:extLst>
          </p:cNvPr>
          <p:cNvSpPr>
            <a:spLocks noGrp="1"/>
          </p:cNvSpPr>
          <p:nvPr>
            <p:ph sz="half" idx="1"/>
          </p:nvPr>
        </p:nvSpPr>
        <p:spPr>
          <a:xfrm>
            <a:off x="4976030" y="619125"/>
            <a:ext cx="6250940" cy="3895725"/>
          </a:xfrm>
        </p:spPr>
        <p:txBody>
          <a:bodyPr anchor="b">
            <a:normAutofit lnSpcReduction="10000"/>
          </a:bodyPr>
          <a:lstStyle/>
          <a:p>
            <a:r>
              <a:rPr lang="en-IN" sz="2400" dirty="0"/>
              <a:t>Between Poor and the non- Poor</a:t>
            </a:r>
          </a:p>
          <a:p>
            <a:r>
              <a:rPr lang="en-IN" sz="2400" dirty="0"/>
              <a:t>Women and Men</a:t>
            </a:r>
          </a:p>
          <a:p>
            <a:r>
              <a:rPr lang="en-IN" sz="2400" dirty="0"/>
              <a:t>The ‘minorities’ and the ‘</a:t>
            </a:r>
            <a:r>
              <a:rPr lang="en-IN" sz="2400" b="1" dirty="0"/>
              <a:t>Majority</a:t>
            </a:r>
            <a:r>
              <a:rPr lang="en-IN" sz="2400" dirty="0"/>
              <a:t>’</a:t>
            </a:r>
          </a:p>
          <a:p>
            <a:r>
              <a:rPr lang="en-IN" sz="2400" dirty="0"/>
              <a:t>Community and its Traditional Leaders</a:t>
            </a:r>
          </a:p>
          <a:p>
            <a:r>
              <a:rPr lang="en-IN" sz="2400" dirty="0"/>
              <a:t>The Service Provider and the Service Seekers</a:t>
            </a:r>
          </a:p>
          <a:p>
            <a:pPr marL="0" indent="0">
              <a:buNone/>
            </a:pPr>
            <a:endParaRPr lang="en-IN" sz="2400" dirty="0"/>
          </a:p>
          <a:p>
            <a:pPr marL="0" indent="0" algn="ctr">
              <a:buNone/>
            </a:pPr>
            <a:r>
              <a:rPr lang="en-IN" sz="2400" b="1" dirty="0"/>
              <a:t>The Beholden and to Whom they are Beholden in </a:t>
            </a:r>
          </a:p>
          <a:p>
            <a:pPr marL="0" indent="0" algn="ctr">
              <a:buNone/>
            </a:pPr>
            <a:r>
              <a:rPr lang="en-IN" sz="2400" b="1" dirty="0"/>
              <a:t>Very Diverse and Hierarchical Societies</a:t>
            </a:r>
          </a:p>
        </p:txBody>
      </p:sp>
      <p:sp>
        <p:nvSpPr>
          <p:cNvPr id="5" name="Content Placeholder 4">
            <a:extLst>
              <a:ext uri="{FF2B5EF4-FFF2-40B4-BE49-F238E27FC236}">
                <a16:creationId xmlns:a16="http://schemas.microsoft.com/office/drawing/2014/main" id="{3EA59680-653F-49E3-BFD7-E9067EFB5466}"/>
              </a:ext>
            </a:extLst>
          </p:cNvPr>
          <p:cNvSpPr>
            <a:spLocks noGrp="1"/>
          </p:cNvSpPr>
          <p:nvPr>
            <p:ph sz="half" idx="2"/>
          </p:nvPr>
        </p:nvSpPr>
        <p:spPr>
          <a:xfrm>
            <a:off x="5136473" y="4757873"/>
            <a:ext cx="5130970" cy="1374745"/>
          </a:xfrm>
        </p:spPr>
        <p:txBody>
          <a:bodyPr>
            <a:normAutofit lnSpcReduction="10000"/>
          </a:bodyPr>
          <a:lstStyle/>
          <a:p>
            <a:pPr marL="0" indent="0" algn="ctr">
              <a:buNone/>
            </a:pPr>
            <a:r>
              <a:rPr lang="en-IN" sz="3200" b="1" dirty="0">
                <a:solidFill>
                  <a:srgbClr val="C00000"/>
                </a:solidFill>
              </a:rPr>
              <a:t>It is all about</a:t>
            </a:r>
          </a:p>
          <a:p>
            <a:pPr marL="0" indent="0" algn="ctr">
              <a:buNone/>
            </a:pPr>
            <a:r>
              <a:rPr lang="en-IN" sz="3200" b="1" dirty="0">
                <a:solidFill>
                  <a:srgbClr val="C00000"/>
                </a:solidFill>
              </a:rPr>
              <a:t> POWER</a:t>
            </a:r>
          </a:p>
        </p:txBody>
      </p:sp>
      <p:sp>
        <p:nvSpPr>
          <p:cNvPr id="6" name="TextBox 5">
            <a:extLst>
              <a:ext uri="{FF2B5EF4-FFF2-40B4-BE49-F238E27FC236}">
                <a16:creationId xmlns:a16="http://schemas.microsoft.com/office/drawing/2014/main" id="{2011C64E-34CF-4AE7-9396-031EA34AAA31}"/>
              </a:ext>
            </a:extLst>
          </p:cNvPr>
          <p:cNvSpPr txBox="1"/>
          <p:nvPr/>
        </p:nvSpPr>
        <p:spPr>
          <a:xfrm>
            <a:off x="1724033" y="5812069"/>
            <a:ext cx="8743934" cy="523220"/>
          </a:xfrm>
          <a:prstGeom prst="rect">
            <a:avLst/>
          </a:prstGeom>
          <a:noFill/>
        </p:spPr>
        <p:txBody>
          <a:bodyPr wrap="square" rtlCol="0">
            <a:spAutoFit/>
          </a:bodyPr>
          <a:lstStyle/>
          <a:p>
            <a:r>
              <a:rPr lang="en-IN" sz="2800" dirty="0"/>
              <a:t>Understanding the Limits to Benevolence and Pushback </a:t>
            </a:r>
          </a:p>
        </p:txBody>
      </p:sp>
    </p:spTree>
    <p:extLst>
      <p:ext uri="{BB962C8B-B14F-4D97-AF65-F5344CB8AC3E}">
        <p14:creationId xmlns:p14="http://schemas.microsoft.com/office/powerpoint/2010/main" val="92689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6A4994B-E43C-49E2-98CA-05A422A788D2}"/>
              </a:ext>
            </a:extLst>
          </p:cNvPr>
          <p:cNvSpPr>
            <a:spLocks noGrp="1"/>
          </p:cNvSpPr>
          <p:nvPr>
            <p:ph type="title"/>
          </p:nvPr>
        </p:nvSpPr>
        <p:spPr>
          <a:xfrm>
            <a:off x="1245072" y="1289765"/>
            <a:ext cx="3651101" cy="4270963"/>
          </a:xfrm>
        </p:spPr>
        <p:txBody>
          <a:bodyPr anchor="ctr">
            <a:normAutofit/>
          </a:bodyPr>
          <a:lstStyle/>
          <a:p>
            <a:pPr algn="ctr"/>
            <a:r>
              <a:rPr lang="en-IN" sz="5600" dirty="0">
                <a:solidFill>
                  <a:srgbClr val="FFFFFF"/>
                </a:solidFill>
              </a:rPr>
              <a:t>A </a:t>
            </a:r>
            <a:br>
              <a:rPr lang="en-IN" sz="5600" dirty="0">
                <a:solidFill>
                  <a:srgbClr val="FFFFFF"/>
                </a:solidFill>
              </a:rPr>
            </a:br>
            <a:r>
              <a:rPr lang="en-IN" sz="5600" dirty="0">
                <a:solidFill>
                  <a:srgbClr val="FFFFFF"/>
                </a:solidFill>
              </a:rPr>
              <a:t>Common</a:t>
            </a:r>
            <a:br>
              <a:rPr lang="en-IN" sz="5600" dirty="0">
                <a:solidFill>
                  <a:srgbClr val="FFFFFF"/>
                </a:solidFill>
              </a:rPr>
            </a:br>
            <a:r>
              <a:rPr lang="en-IN" sz="5600" dirty="0">
                <a:solidFill>
                  <a:srgbClr val="FFFFFF"/>
                </a:solidFill>
              </a:rPr>
              <a:t>Programme Approach</a:t>
            </a:r>
          </a:p>
        </p:txBody>
      </p: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6" name="Content Placeholder 5">
            <a:extLst>
              <a:ext uri="{FF2B5EF4-FFF2-40B4-BE49-F238E27FC236}">
                <a16:creationId xmlns:a16="http://schemas.microsoft.com/office/drawing/2014/main" id="{558AF61D-2F85-4B29-BD40-C904D31D0FA0}"/>
              </a:ext>
            </a:extLst>
          </p:cNvPr>
          <p:cNvSpPr>
            <a:spLocks noGrp="1"/>
          </p:cNvSpPr>
          <p:nvPr>
            <p:ph idx="1"/>
          </p:nvPr>
        </p:nvSpPr>
        <p:spPr>
          <a:xfrm>
            <a:off x="6297233" y="939742"/>
            <a:ext cx="4771607" cy="5042327"/>
          </a:xfrm>
        </p:spPr>
        <p:txBody>
          <a:bodyPr anchor="ctr">
            <a:normAutofit/>
          </a:bodyPr>
          <a:lstStyle/>
          <a:p>
            <a:pPr marL="0" indent="0">
              <a:buNone/>
            </a:pPr>
            <a:r>
              <a:rPr lang="en-IN" b="1" dirty="0"/>
              <a:t>People Have a Whole Range of ‘Undesirable’ Behaviours</a:t>
            </a:r>
          </a:p>
          <a:p>
            <a:pPr marL="0" indent="0">
              <a:buNone/>
            </a:pPr>
            <a:r>
              <a:rPr lang="en-IN" b="1" dirty="0"/>
              <a:t>THEY……</a:t>
            </a:r>
          </a:p>
          <a:p>
            <a:r>
              <a:rPr lang="en-IN" sz="2000" dirty="0"/>
              <a:t>Marry their daughters too early</a:t>
            </a:r>
          </a:p>
          <a:p>
            <a:r>
              <a:rPr lang="en-IN" sz="2000" dirty="0"/>
              <a:t>Have too many children</a:t>
            </a:r>
          </a:p>
          <a:p>
            <a:r>
              <a:rPr lang="en-IN" sz="2000" dirty="0"/>
              <a:t>Don’t use contraceptives</a:t>
            </a:r>
          </a:p>
          <a:p>
            <a:r>
              <a:rPr lang="en-IN" sz="2000" dirty="0"/>
              <a:t>Don’t go to hospital for medical care, go to traditional / informal providers</a:t>
            </a:r>
          </a:p>
          <a:p>
            <a:r>
              <a:rPr lang="en-IN" sz="2000" dirty="0"/>
              <a:t>Don’t practice hygiene – handwashing, open defecation</a:t>
            </a:r>
          </a:p>
          <a:p>
            <a:r>
              <a:rPr lang="en-IN" sz="2000" dirty="0"/>
              <a:t>Don’t take medicines as prescribed</a:t>
            </a:r>
          </a:p>
          <a:p>
            <a:pPr marL="0" indent="0">
              <a:buNone/>
            </a:pPr>
            <a:r>
              <a:rPr lang="en-IN" sz="2000" dirty="0"/>
              <a:t> etc…..</a:t>
            </a:r>
          </a:p>
          <a:p>
            <a:endParaRPr lang="en-IN" sz="2000" dirty="0"/>
          </a:p>
          <a:p>
            <a:endParaRPr lang="en-IN" sz="2000" dirty="0"/>
          </a:p>
          <a:p>
            <a:pPr marL="0" indent="0">
              <a:buNone/>
            </a:pPr>
            <a:endParaRPr lang="en-IN" sz="2000" dirty="0"/>
          </a:p>
        </p:txBody>
      </p:sp>
      <p:sp>
        <p:nvSpPr>
          <p:cNvPr id="1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1" name="Straight Connector 2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DA9CE0-ACC8-462A-8AE2-71174E245CC5}"/>
              </a:ext>
            </a:extLst>
          </p:cNvPr>
          <p:cNvSpPr txBox="1"/>
          <p:nvPr/>
        </p:nvSpPr>
        <p:spPr>
          <a:xfrm>
            <a:off x="5634434" y="5600064"/>
            <a:ext cx="5951728" cy="1384995"/>
          </a:xfrm>
          <a:prstGeom prst="rect">
            <a:avLst/>
          </a:prstGeom>
          <a:noFill/>
        </p:spPr>
        <p:txBody>
          <a:bodyPr wrap="square" rtlCol="0">
            <a:spAutoFit/>
          </a:bodyPr>
          <a:lstStyle/>
          <a:p>
            <a:pPr algn="ctr"/>
            <a:r>
              <a:rPr lang="en-IN" sz="2800" b="1" dirty="0"/>
              <a:t>HOW TO CHANGE PEOPLE TO FIT INTO OUR ‘MODEL BEHAVIOUR’ ?</a:t>
            </a:r>
          </a:p>
          <a:p>
            <a:pPr algn="ctr"/>
            <a:endParaRPr lang="en-IN" sz="2800" dirty="0"/>
          </a:p>
        </p:txBody>
      </p:sp>
    </p:spTree>
    <p:extLst>
      <p:ext uri="{BB962C8B-B14F-4D97-AF65-F5344CB8AC3E}">
        <p14:creationId xmlns:p14="http://schemas.microsoft.com/office/powerpoint/2010/main" val="3575725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E7DF9-4E96-4A14-AEF1-EDF3134AB8C1}"/>
              </a:ext>
            </a:extLst>
          </p:cNvPr>
          <p:cNvSpPr>
            <a:spLocks noGrp="1"/>
          </p:cNvSpPr>
          <p:nvPr>
            <p:ph type="title"/>
          </p:nvPr>
        </p:nvSpPr>
        <p:spPr>
          <a:xfrm>
            <a:off x="6819899" y="4665605"/>
            <a:ext cx="5021527" cy="1806633"/>
          </a:xfrm>
        </p:spPr>
        <p:txBody>
          <a:bodyPr vert="horz" lIns="91440" tIns="45720" rIns="91440" bIns="45720" rtlCol="0" anchor="ctr">
            <a:normAutofit fontScale="90000"/>
          </a:bodyPr>
          <a:lstStyle/>
          <a:p>
            <a:r>
              <a:rPr lang="en-US" sz="4100" kern="1200" dirty="0">
                <a:solidFill>
                  <a:schemeClr val="tx1"/>
                </a:solidFill>
                <a:latin typeface="+mj-lt"/>
                <a:ea typeface="+mj-ea"/>
                <a:cs typeface="+mj-cs"/>
              </a:rPr>
              <a:t>Reality of the Lives of the Most </a:t>
            </a:r>
            <a:r>
              <a:rPr lang="en-US" sz="4100" kern="1200" dirty="0" err="1">
                <a:solidFill>
                  <a:schemeClr val="tx1"/>
                </a:solidFill>
                <a:latin typeface="+mj-lt"/>
                <a:ea typeface="+mj-ea"/>
                <a:cs typeface="+mj-cs"/>
              </a:rPr>
              <a:t>Marginalised</a:t>
            </a:r>
            <a:r>
              <a:rPr lang="en-US" sz="4100" kern="1200" dirty="0">
                <a:solidFill>
                  <a:schemeClr val="tx1"/>
                </a:solidFill>
                <a:latin typeface="+mj-lt"/>
                <a:ea typeface="+mj-ea"/>
                <a:cs typeface="+mj-cs"/>
              </a:rPr>
              <a:t> </a:t>
            </a:r>
            <a:br>
              <a:rPr lang="en-US" sz="4100" kern="1200" dirty="0">
                <a:solidFill>
                  <a:schemeClr val="tx1"/>
                </a:solidFill>
                <a:latin typeface="+mj-lt"/>
                <a:ea typeface="+mj-ea"/>
                <a:cs typeface="+mj-cs"/>
              </a:rPr>
            </a:br>
            <a:r>
              <a:rPr lang="en-US" sz="3100" kern="1200" dirty="0">
                <a:solidFill>
                  <a:schemeClr val="tx1"/>
                </a:solidFill>
                <a:latin typeface="+mj-lt"/>
                <a:ea typeface="+mj-ea"/>
                <a:cs typeface="+mj-cs"/>
              </a:rPr>
              <a:t>( </a:t>
            </a:r>
            <a:r>
              <a:rPr lang="en-US" sz="3100" kern="1200" dirty="0" err="1">
                <a:solidFill>
                  <a:schemeClr val="tx1"/>
                </a:solidFill>
                <a:latin typeface="+mj-lt"/>
                <a:ea typeface="+mj-ea"/>
                <a:cs typeface="+mj-cs"/>
              </a:rPr>
              <a:t>Kalyansingh</a:t>
            </a:r>
            <a:r>
              <a:rPr lang="en-US" sz="3100" dirty="0" err="1"/>
              <a:t>pur</a:t>
            </a:r>
            <a:r>
              <a:rPr lang="en-US" sz="3100" dirty="0"/>
              <a:t> Bl. </a:t>
            </a:r>
            <a:r>
              <a:rPr lang="en-US" sz="3100" dirty="0" err="1"/>
              <a:t>Raygada</a:t>
            </a:r>
            <a:r>
              <a:rPr lang="en-US" sz="3100" dirty="0"/>
              <a:t> District, Odisha)</a:t>
            </a:r>
            <a:endParaRPr lang="en-US" sz="3100" kern="1200"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A5444C36-8BF5-4518-A27E-4DB69C1A1A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157" r="1154" b="-1"/>
          <a:stretch/>
        </p:blipFill>
        <p:spPr>
          <a:xfrm>
            <a:off x="17676" y="2"/>
            <a:ext cx="4848284" cy="4359438"/>
          </a:xfrm>
          <a:prstGeom prst="rect">
            <a:avLst/>
          </a:prstGeom>
        </p:spPr>
      </p:pic>
      <p:pic>
        <p:nvPicPr>
          <p:cNvPr id="5" name="Picture 4">
            <a:extLst>
              <a:ext uri="{FF2B5EF4-FFF2-40B4-BE49-F238E27FC236}">
                <a16:creationId xmlns:a16="http://schemas.microsoft.com/office/drawing/2014/main" id="{EE9E266C-3E07-4E13-A954-08D1AE84B2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 b="19458"/>
          <a:stretch/>
        </p:blipFill>
        <p:spPr>
          <a:xfrm>
            <a:off x="4975078" y="0"/>
            <a:ext cx="7216902" cy="4359440"/>
          </a:xfrm>
          <a:prstGeom prst="rect">
            <a:avLst/>
          </a:prstGeom>
        </p:spPr>
      </p:pic>
      <p:sp>
        <p:nvSpPr>
          <p:cNvPr id="6" name="TextBox 5">
            <a:extLst>
              <a:ext uri="{FF2B5EF4-FFF2-40B4-BE49-F238E27FC236}">
                <a16:creationId xmlns:a16="http://schemas.microsoft.com/office/drawing/2014/main" id="{BF3EE3D7-60DC-44E3-9FA7-D902F497289B}"/>
              </a:ext>
            </a:extLst>
          </p:cNvPr>
          <p:cNvSpPr txBox="1"/>
          <p:nvPr/>
        </p:nvSpPr>
        <p:spPr>
          <a:xfrm>
            <a:off x="0" y="4359440"/>
            <a:ext cx="6096000" cy="2409890"/>
          </a:xfrm>
          <a:prstGeom prst="rect">
            <a:avLst/>
          </a:prstGeom>
          <a:noFill/>
        </p:spPr>
        <p:txBody>
          <a:bodyPr wrap="square">
            <a:spAutoFit/>
          </a:bodyPr>
          <a:lstStyle/>
          <a:p>
            <a:pPr algn="ctr">
              <a:lnSpc>
                <a:spcPct val="90000"/>
              </a:lnSpc>
              <a:spcAft>
                <a:spcPts val="600"/>
              </a:spcAft>
            </a:pPr>
            <a:r>
              <a:rPr lang="en-US" sz="2400" b="1" dirty="0"/>
              <a:t>Will the same range of services work for all? </a:t>
            </a:r>
          </a:p>
          <a:p>
            <a:pPr marL="342900" indent="-228600">
              <a:lnSpc>
                <a:spcPct val="90000"/>
              </a:lnSpc>
              <a:spcAft>
                <a:spcPts val="600"/>
              </a:spcAft>
              <a:buFont typeface="Arial" panose="020B0604020202020204" pitchFamily="34" charset="0"/>
              <a:buChar char="•"/>
            </a:pPr>
            <a:r>
              <a:rPr lang="en-US" sz="1800" dirty="0"/>
              <a:t>Institutional delivery</a:t>
            </a:r>
          </a:p>
          <a:p>
            <a:pPr marL="342900" indent="-228600">
              <a:lnSpc>
                <a:spcPct val="90000"/>
              </a:lnSpc>
              <a:spcAft>
                <a:spcPts val="600"/>
              </a:spcAft>
              <a:buFont typeface="Arial" panose="020B0604020202020204" pitchFamily="34" charset="0"/>
              <a:buChar char="•"/>
            </a:pPr>
            <a:r>
              <a:rPr lang="en-US" sz="1800" dirty="0"/>
              <a:t>Skilled Attendant</a:t>
            </a:r>
          </a:p>
          <a:p>
            <a:pPr marL="342900" indent="-228600">
              <a:lnSpc>
                <a:spcPct val="90000"/>
              </a:lnSpc>
              <a:spcAft>
                <a:spcPts val="600"/>
              </a:spcAft>
              <a:buFont typeface="Arial" panose="020B0604020202020204" pitchFamily="34" charset="0"/>
              <a:buChar char="•"/>
            </a:pPr>
            <a:r>
              <a:rPr lang="en-US" sz="1800" dirty="0"/>
              <a:t>Referral Transport</a:t>
            </a:r>
          </a:p>
          <a:p>
            <a:pPr marL="342900" indent="-228600">
              <a:lnSpc>
                <a:spcPct val="90000"/>
              </a:lnSpc>
              <a:spcAft>
                <a:spcPts val="600"/>
              </a:spcAft>
              <a:buFont typeface="Arial" panose="020B0604020202020204" pitchFamily="34" charset="0"/>
              <a:buChar char="•"/>
            </a:pPr>
            <a:r>
              <a:rPr lang="en-US" sz="1800" dirty="0"/>
              <a:t>Emergency Obstetric Care</a:t>
            </a:r>
          </a:p>
          <a:p>
            <a:pPr marL="114300">
              <a:lnSpc>
                <a:spcPct val="90000"/>
              </a:lnSpc>
              <a:spcAft>
                <a:spcPts val="600"/>
              </a:spcAft>
            </a:pPr>
            <a:r>
              <a:rPr lang="en-US" sz="1800" dirty="0"/>
              <a:t>	</a:t>
            </a:r>
          </a:p>
          <a:p>
            <a:pPr marL="114300">
              <a:lnSpc>
                <a:spcPct val="90000"/>
              </a:lnSpc>
              <a:spcAft>
                <a:spcPts val="600"/>
              </a:spcAft>
            </a:pPr>
            <a:r>
              <a:rPr lang="en-US" sz="1800" dirty="0"/>
              <a:t>	</a:t>
            </a:r>
            <a:r>
              <a:rPr lang="en-US" sz="2000" b="1" dirty="0"/>
              <a:t>How? Why?</a:t>
            </a:r>
            <a:endParaRPr lang="en-US" sz="1800" b="1" dirty="0"/>
          </a:p>
        </p:txBody>
      </p:sp>
    </p:spTree>
    <p:extLst>
      <p:ext uri="{BB962C8B-B14F-4D97-AF65-F5344CB8AC3E}">
        <p14:creationId xmlns:p14="http://schemas.microsoft.com/office/powerpoint/2010/main" val="23056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 y="0"/>
            <a:ext cx="12109704" cy="1325563"/>
          </a:xfrm>
          <a:solidFill>
            <a:schemeClr val="accent1">
              <a:lumMod val="75000"/>
            </a:schemeClr>
          </a:solidFill>
        </p:spPr>
        <p:txBody>
          <a:bodyPr/>
          <a:lstStyle/>
          <a:p>
            <a:pPr algn="ctr"/>
            <a:r>
              <a:rPr lang="en-US" dirty="0">
                <a:solidFill>
                  <a:schemeClr val="bg1"/>
                </a:solidFill>
              </a:rPr>
              <a:t>Understanding Lived Realities </a:t>
            </a:r>
            <a:endParaRPr lang="en-IN" dirty="0">
              <a:solidFill>
                <a:schemeClr val="bg1"/>
              </a:solidFill>
            </a:endParaRPr>
          </a:p>
        </p:txBody>
      </p:sp>
      <p:sp>
        <p:nvSpPr>
          <p:cNvPr id="3" name="Content Placeholder 2"/>
          <p:cNvSpPr>
            <a:spLocks noGrp="1"/>
          </p:cNvSpPr>
          <p:nvPr>
            <p:ph idx="1"/>
          </p:nvPr>
        </p:nvSpPr>
        <p:spPr>
          <a:xfrm>
            <a:off x="838200" y="1364343"/>
            <a:ext cx="10515600" cy="4812620"/>
          </a:xfrm>
        </p:spPr>
        <p:txBody>
          <a:bodyPr>
            <a:normAutofit/>
          </a:bodyPr>
          <a:lstStyle/>
          <a:p>
            <a:r>
              <a:rPr lang="en-US" sz="2400" dirty="0"/>
              <a:t>Understanding People and Communities - What is their self concept or self determination? What are their ‘Aspirations’ What are their ‘Compulsions’? </a:t>
            </a:r>
          </a:p>
          <a:p>
            <a:r>
              <a:rPr lang="en-US" sz="2400" dirty="0"/>
              <a:t>State – Citizen relationships - What kinds of legal protections are available – ‘</a:t>
            </a:r>
            <a:r>
              <a:rPr lang="en-US" sz="2400" i="1" dirty="0"/>
              <a:t>de facto</a:t>
            </a:r>
            <a:r>
              <a:rPr lang="en-US" sz="2400" dirty="0"/>
              <a:t>’ and ‘</a:t>
            </a:r>
            <a:r>
              <a:rPr lang="en-US" sz="2400" i="1" dirty="0"/>
              <a:t>de jure</a:t>
            </a:r>
            <a:r>
              <a:rPr lang="en-US" sz="2400" dirty="0"/>
              <a:t>’? What kinds of accountability mechanisms exist?</a:t>
            </a:r>
          </a:p>
          <a:p>
            <a:r>
              <a:rPr lang="en-US" sz="2400" dirty="0"/>
              <a:t>Is </a:t>
            </a:r>
            <a:r>
              <a:rPr lang="en-US" sz="2400" dirty="0" err="1"/>
              <a:t>Marginalisation</a:t>
            </a:r>
            <a:r>
              <a:rPr lang="en-US" sz="2400" dirty="0"/>
              <a:t> (economic/geographic) and Social Exclusion (stigma/ discrimination) the same ?</a:t>
            </a:r>
          </a:p>
          <a:p>
            <a:r>
              <a:rPr lang="en-US" sz="2400" dirty="0"/>
              <a:t>How much diversity of lived health related experiences have we really understood ? ( data sources/ interpretation/world views)</a:t>
            </a:r>
          </a:p>
          <a:p>
            <a:r>
              <a:rPr lang="en-US" sz="2400" dirty="0"/>
              <a:t>Do we understand </a:t>
            </a:r>
            <a:r>
              <a:rPr lang="en-US" sz="2400" u="sng" dirty="0"/>
              <a:t>Community</a:t>
            </a:r>
            <a:r>
              <a:rPr lang="en-US" sz="2400" dirty="0"/>
              <a:t> concerns and </a:t>
            </a:r>
            <a:r>
              <a:rPr lang="en-US" sz="2400" u="sng" dirty="0"/>
              <a:t>consequences</a:t>
            </a:r>
            <a:r>
              <a:rPr lang="en-US" sz="2400" dirty="0"/>
              <a:t>?</a:t>
            </a:r>
          </a:p>
          <a:p>
            <a:pPr lvl="2">
              <a:buNone/>
            </a:pPr>
            <a:endParaRPr lang="en-US" sz="3000" dirty="0"/>
          </a:p>
        </p:txBody>
      </p:sp>
      <p:sp>
        <p:nvSpPr>
          <p:cNvPr id="4" name="TextBox 3"/>
          <p:cNvSpPr txBox="1"/>
          <p:nvPr/>
        </p:nvSpPr>
        <p:spPr>
          <a:xfrm>
            <a:off x="1211720" y="5398573"/>
            <a:ext cx="2124744" cy="954107"/>
          </a:xfrm>
          <a:prstGeom prst="rect">
            <a:avLst/>
          </a:prstGeom>
          <a:noFill/>
        </p:spPr>
        <p:txBody>
          <a:bodyPr wrap="square" rtlCol="0">
            <a:spAutoFit/>
          </a:bodyPr>
          <a:lstStyle/>
          <a:p>
            <a:pPr algn="ctr"/>
            <a:r>
              <a:rPr lang="en-US" sz="2800" dirty="0"/>
              <a:t>Desired Behavior</a:t>
            </a:r>
            <a:endParaRPr lang="en-IN" sz="2800" dirty="0"/>
          </a:p>
        </p:txBody>
      </p:sp>
      <p:sp>
        <p:nvSpPr>
          <p:cNvPr id="5" name="TextBox 4"/>
          <p:cNvSpPr txBox="1"/>
          <p:nvPr/>
        </p:nvSpPr>
        <p:spPr>
          <a:xfrm>
            <a:off x="3299952" y="5398573"/>
            <a:ext cx="2124744" cy="954107"/>
          </a:xfrm>
          <a:prstGeom prst="rect">
            <a:avLst/>
          </a:prstGeom>
          <a:noFill/>
        </p:spPr>
        <p:txBody>
          <a:bodyPr wrap="square" rtlCol="0">
            <a:spAutoFit/>
          </a:bodyPr>
          <a:lstStyle/>
          <a:p>
            <a:pPr algn="ctr"/>
            <a:r>
              <a:rPr lang="en-US" sz="2800" dirty="0"/>
              <a:t>Model </a:t>
            </a:r>
            <a:r>
              <a:rPr lang="en-US" sz="2800" dirty="0" err="1"/>
              <a:t>Behaviour</a:t>
            </a:r>
            <a:endParaRPr lang="en-IN" sz="2800" dirty="0"/>
          </a:p>
        </p:txBody>
      </p:sp>
      <p:sp>
        <p:nvSpPr>
          <p:cNvPr id="6" name="TextBox 5"/>
          <p:cNvSpPr txBox="1"/>
          <p:nvPr/>
        </p:nvSpPr>
        <p:spPr>
          <a:xfrm>
            <a:off x="5892240" y="5398573"/>
            <a:ext cx="2124744" cy="954107"/>
          </a:xfrm>
          <a:prstGeom prst="rect">
            <a:avLst/>
          </a:prstGeom>
          <a:noFill/>
        </p:spPr>
        <p:txBody>
          <a:bodyPr wrap="square" rtlCol="0">
            <a:spAutoFit/>
          </a:bodyPr>
          <a:lstStyle/>
          <a:p>
            <a:pPr algn="ctr"/>
            <a:r>
              <a:rPr lang="en-US" sz="2800" dirty="0"/>
              <a:t>Deviant </a:t>
            </a:r>
            <a:r>
              <a:rPr lang="en-US" sz="2800" dirty="0" err="1"/>
              <a:t>Behaviour</a:t>
            </a:r>
            <a:endParaRPr lang="en-IN" sz="2800" dirty="0"/>
          </a:p>
        </p:txBody>
      </p:sp>
      <p:sp>
        <p:nvSpPr>
          <p:cNvPr id="7" name="TextBox 6"/>
          <p:cNvSpPr txBox="1"/>
          <p:nvPr/>
        </p:nvSpPr>
        <p:spPr>
          <a:xfrm>
            <a:off x="8159984" y="5380570"/>
            <a:ext cx="2124744" cy="954107"/>
          </a:xfrm>
          <a:prstGeom prst="rect">
            <a:avLst/>
          </a:prstGeom>
          <a:noFill/>
        </p:spPr>
        <p:txBody>
          <a:bodyPr wrap="square" rtlCol="0">
            <a:spAutoFit/>
          </a:bodyPr>
          <a:lstStyle/>
          <a:p>
            <a:pPr algn="ctr"/>
            <a:r>
              <a:rPr lang="en-US" sz="2800" dirty="0"/>
              <a:t>Stigma/</a:t>
            </a:r>
          </a:p>
          <a:p>
            <a:pPr algn="ctr"/>
            <a:r>
              <a:rPr lang="en-US" sz="2800" dirty="0"/>
              <a:t>Coercion</a:t>
            </a:r>
            <a:endParaRPr lang="en-IN" sz="2800" dirty="0"/>
          </a:p>
        </p:txBody>
      </p:sp>
      <p:sp>
        <p:nvSpPr>
          <p:cNvPr id="8" name="Right Arrow 7"/>
          <p:cNvSpPr/>
          <p:nvPr/>
        </p:nvSpPr>
        <p:spPr>
          <a:xfrm>
            <a:off x="3011920" y="5686605"/>
            <a:ext cx="57606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ight Arrow 8"/>
          <p:cNvSpPr/>
          <p:nvPr/>
        </p:nvSpPr>
        <p:spPr>
          <a:xfrm>
            <a:off x="7764448" y="5677634"/>
            <a:ext cx="57606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7" name="Straight Connector 16"/>
          <p:cNvCxnSpPr/>
          <p:nvPr/>
        </p:nvCxnSpPr>
        <p:spPr>
          <a:xfrm>
            <a:off x="5157644" y="5730153"/>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72160" y="5902628"/>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16176" y="5470580"/>
            <a:ext cx="360040" cy="72008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392248" y="5290702"/>
            <a:ext cx="8820472" cy="1124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71559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3C3C3D-5B06-40DF-95B3-118232367386}"/>
              </a:ext>
            </a:extLst>
          </p:cNvPr>
          <p:cNvSpPr>
            <a:spLocks noGrp="1"/>
          </p:cNvSpPr>
          <p:nvPr>
            <p:ph type="title"/>
          </p:nvPr>
        </p:nvSpPr>
        <p:spPr>
          <a:xfrm>
            <a:off x="701344" y="710273"/>
            <a:ext cx="4352315" cy="2813320"/>
          </a:xfrm>
        </p:spPr>
        <p:txBody>
          <a:bodyPr vert="horz" lIns="91440" tIns="45720" rIns="91440" bIns="45720" rtlCol="0" anchor="ctr">
            <a:normAutofit/>
          </a:bodyPr>
          <a:lstStyle/>
          <a:p>
            <a:r>
              <a:rPr lang="en-US" kern="1200">
                <a:solidFill>
                  <a:schemeClr val="tx1"/>
                </a:solidFill>
                <a:latin typeface="+mj-lt"/>
                <a:ea typeface="+mj-ea"/>
                <a:cs typeface="+mj-cs"/>
              </a:rPr>
              <a:t>Consequences of Poor Services</a:t>
            </a:r>
          </a:p>
        </p:txBody>
      </p:sp>
      <p:sp>
        <p:nvSpPr>
          <p:cNvPr id="16" name="Rectangle 1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19"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F669E983-E9D5-4E94-A5DD-8618CA8FAA4E}"/>
              </a:ext>
            </a:extLst>
          </p:cNvPr>
          <p:cNvPicPr>
            <a:picLocks noChangeAspect="1"/>
          </p:cNvPicPr>
          <p:nvPr/>
        </p:nvPicPr>
        <p:blipFill rotWithShape="1">
          <a:blip r:embed="rId2"/>
          <a:srcRect t="26405" r="35360" b="48889"/>
          <a:stretch/>
        </p:blipFill>
        <p:spPr>
          <a:xfrm>
            <a:off x="5646960" y="612032"/>
            <a:ext cx="5977881" cy="1525103"/>
          </a:xfrm>
          <a:prstGeom prst="rect">
            <a:avLst/>
          </a:prstGeom>
        </p:spPr>
      </p:pic>
      <p:sp>
        <p:nvSpPr>
          <p:cNvPr id="7" name="Title 1">
            <a:extLst>
              <a:ext uri="{FF2B5EF4-FFF2-40B4-BE49-F238E27FC236}">
                <a16:creationId xmlns:a16="http://schemas.microsoft.com/office/drawing/2014/main" id="{FF2C3980-DD98-4EE2-964A-811F3E8E322D}"/>
              </a:ext>
            </a:extLst>
          </p:cNvPr>
          <p:cNvSpPr txBox="1">
            <a:spLocks/>
          </p:cNvSpPr>
          <p:nvPr/>
        </p:nvSpPr>
        <p:spPr>
          <a:xfrm>
            <a:off x="731520" y="4099034"/>
            <a:ext cx="5364480" cy="21967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28600">
              <a:spcAft>
                <a:spcPts val="600"/>
              </a:spcAft>
              <a:buFont typeface="Arial" panose="020B0604020202020204" pitchFamily="34" charset="0"/>
              <a:buChar char="•"/>
            </a:pPr>
            <a:r>
              <a:rPr lang="en-US" sz="2800" dirty="0">
                <a:latin typeface="+mn-lt"/>
                <a:ea typeface="+mn-ea"/>
                <a:cs typeface="+mn-cs"/>
              </a:rPr>
              <a:t>Who pays the Cost?</a:t>
            </a:r>
          </a:p>
          <a:p>
            <a:pPr indent="-228600">
              <a:spcAft>
                <a:spcPts val="600"/>
              </a:spcAft>
              <a:buFont typeface="Arial" panose="020B0604020202020204" pitchFamily="34" charset="0"/>
              <a:buChar char="•"/>
            </a:pPr>
            <a:r>
              <a:rPr lang="en-US" sz="2800" dirty="0">
                <a:latin typeface="+mn-lt"/>
                <a:ea typeface="+mn-ea"/>
                <a:cs typeface="+mn-cs"/>
              </a:rPr>
              <a:t>Who are accountable?</a:t>
            </a:r>
          </a:p>
        </p:txBody>
      </p:sp>
      <p:sp>
        <p:nvSpPr>
          <p:cNvPr id="40" name="Rectangle 3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7D5574D-38B3-4FB7-96D8-6AEE79256EF3}"/>
              </a:ext>
            </a:extLst>
          </p:cNvPr>
          <p:cNvPicPr>
            <a:picLocks noChangeAspect="1"/>
          </p:cNvPicPr>
          <p:nvPr/>
        </p:nvPicPr>
        <p:blipFill>
          <a:blip r:embed="rId3"/>
          <a:stretch>
            <a:fillRect/>
          </a:stretch>
        </p:blipFill>
        <p:spPr>
          <a:xfrm>
            <a:off x="6203891" y="2466977"/>
            <a:ext cx="5428129" cy="1742855"/>
          </a:xfrm>
          <a:prstGeom prst="rect">
            <a:avLst/>
          </a:prstGeom>
        </p:spPr>
      </p:pic>
      <p:pic>
        <p:nvPicPr>
          <p:cNvPr id="8" name="Picture 7">
            <a:extLst>
              <a:ext uri="{FF2B5EF4-FFF2-40B4-BE49-F238E27FC236}">
                <a16:creationId xmlns:a16="http://schemas.microsoft.com/office/drawing/2014/main" id="{DC0CBB9E-AEF8-4863-BF45-00B8D5FD3674}"/>
              </a:ext>
            </a:extLst>
          </p:cNvPr>
          <p:cNvPicPr>
            <a:picLocks noChangeAspect="1"/>
          </p:cNvPicPr>
          <p:nvPr/>
        </p:nvPicPr>
        <p:blipFill>
          <a:blip r:embed="rId4"/>
          <a:stretch>
            <a:fillRect/>
          </a:stretch>
        </p:blipFill>
        <p:spPr>
          <a:xfrm>
            <a:off x="6094476" y="4891011"/>
            <a:ext cx="5266483" cy="920684"/>
          </a:xfrm>
          <a:prstGeom prst="rect">
            <a:avLst/>
          </a:prstGeom>
        </p:spPr>
      </p:pic>
    </p:spTree>
    <p:extLst>
      <p:ext uri="{BB962C8B-B14F-4D97-AF65-F5344CB8AC3E}">
        <p14:creationId xmlns:p14="http://schemas.microsoft.com/office/powerpoint/2010/main" val="1891943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562</Words>
  <Application>Microsoft Office PowerPoint</Application>
  <PresentationFormat>Widescreen</PresentationFormat>
  <Paragraphs>91</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Comic Sans MS</vt:lpstr>
      <vt:lpstr>Office Theme</vt:lpstr>
      <vt:lpstr>Leaving No One Behind !</vt:lpstr>
      <vt:lpstr>The Evaluators’ Conundrum…….</vt:lpstr>
      <vt:lpstr>Why are ‘slow’ progress and ‘modest’ achievements NOT ENOUGH ?</vt:lpstr>
      <vt:lpstr>Foundational Experiences</vt:lpstr>
      <vt:lpstr>‘Development’ Changes Relationships !</vt:lpstr>
      <vt:lpstr>A  Common Programme Approach</vt:lpstr>
      <vt:lpstr>Reality of the Lives of the Most Marginalised  ( Kalyansinghpur Bl. Raygada District, Odisha)</vt:lpstr>
      <vt:lpstr>Understanding Lived Realities </vt:lpstr>
      <vt:lpstr>Consequences of Poor Services</vt:lpstr>
      <vt:lpstr>The Ethical Conundrum………..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No One Behind</dc:title>
  <dc:creator>Abhijit Das</dc:creator>
  <cp:lastModifiedBy>April Nakaima</cp:lastModifiedBy>
  <cp:revision>22</cp:revision>
  <dcterms:created xsi:type="dcterms:W3CDTF">2021-04-08T09:59:53Z</dcterms:created>
  <dcterms:modified xsi:type="dcterms:W3CDTF">2021-04-08T14:58:51Z</dcterms:modified>
</cp:coreProperties>
</file>